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1"/>
  </p:notesMasterIdLst>
  <p:sldIdLst>
    <p:sldId id="256" r:id="rId2"/>
    <p:sldId id="275" r:id="rId3"/>
    <p:sldId id="284" r:id="rId4"/>
    <p:sldId id="278" r:id="rId5"/>
    <p:sldId id="285" r:id="rId6"/>
    <p:sldId id="257" r:id="rId7"/>
    <p:sldId id="292" r:id="rId8"/>
    <p:sldId id="258" r:id="rId9"/>
    <p:sldId id="260" r:id="rId10"/>
    <p:sldId id="261" r:id="rId11"/>
    <p:sldId id="293" r:id="rId12"/>
    <p:sldId id="279" r:id="rId13"/>
    <p:sldId id="280" r:id="rId14"/>
    <p:sldId id="263" r:id="rId15"/>
    <p:sldId id="259" r:id="rId16"/>
    <p:sldId id="264" r:id="rId17"/>
    <p:sldId id="265" r:id="rId18"/>
    <p:sldId id="266" r:id="rId19"/>
    <p:sldId id="270" r:id="rId20"/>
    <p:sldId id="267" r:id="rId21"/>
    <p:sldId id="269" r:id="rId22"/>
    <p:sldId id="286" r:id="rId23"/>
    <p:sldId id="272" r:id="rId24"/>
    <p:sldId id="271" r:id="rId25"/>
    <p:sldId id="273" r:id="rId26"/>
    <p:sldId id="274" r:id="rId27"/>
    <p:sldId id="287" r:id="rId28"/>
    <p:sldId id="276" r:id="rId29"/>
    <p:sldId id="277" r:id="rId30"/>
    <p:sldId id="281" r:id="rId31"/>
    <p:sldId id="282" r:id="rId32"/>
    <p:sldId id="283" r:id="rId33"/>
    <p:sldId id="288" r:id="rId34"/>
    <p:sldId id="262" r:id="rId35"/>
    <p:sldId id="289" r:id="rId36"/>
    <p:sldId id="290" r:id="rId37"/>
    <p:sldId id="268" r:id="rId38"/>
    <p:sldId id="291" r:id="rId39"/>
    <p:sldId id="29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624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FDCAF-197F-254C-B385-AC18FFEE64D2}" type="datetimeFigureOut">
              <a:rPr lang="en-US" smtClean="0"/>
              <a:t>3/13/15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A6DB7-898C-6041-9284-FA393A01E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0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A6DB7-898C-6041-9284-FA393A01E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2A6DB7-898C-6041-9284-FA393A01E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9C06D-4ED8-42C6-905D-CA84CA1B6CBF}" type="datetime2">
              <a:rPr lang="en-US" smtClean="0"/>
              <a:t>Friday, March 13, 15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EE0E-EDB0-4D84-86B0-50833DF22902}" type="datetime2">
              <a:rPr lang="en-US" smtClean="0"/>
              <a:t>Friday, March 13,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72C-B5AB-4C39-B273-B99224EB4DD5}" type="datetime2">
              <a:rPr lang="en-US" smtClean="0"/>
              <a:t>Friday, March 13,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1CAA-32CD-4B55-B92A-B8F0843CACF4}" type="datetime2">
              <a:rPr lang="en-US" smtClean="0"/>
              <a:t>Friday, March 13, 15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CDC4-3D19-4983-B478-82F6B8E5AB66}" type="datetime2">
              <a:rPr lang="en-US" smtClean="0"/>
              <a:t>Friday, March 13, 15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2477-D5D3-4181-8C11-75D0F2433A87}" type="datetime2">
              <a:rPr lang="en-US" smtClean="0"/>
              <a:t>Friday, March 13, 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253B-1893-4367-8BAE-DF4BC10DC578}" type="datetime2">
              <a:rPr lang="en-US" smtClean="0"/>
              <a:t>Friday, March 13, 15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300D-25B3-4603-86C9-4CB776489F00}" type="datetime2">
              <a:rPr lang="en-US" smtClean="0"/>
              <a:t>Friday, March 13, 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AD9-FCC8-48B7-B85B-012A91320DFF}" type="datetime2">
              <a:rPr lang="en-US" smtClean="0"/>
              <a:t>Friday, March 13, 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2DC50-D5DB-4F94-B367-9876CD2C4012}" type="datetime2">
              <a:rPr lang="en-US" smtClean="0"/>
              <a:t>Friday, March 13, 15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412-E790-42EA-81FE-2925D3A43D91}" type="datetime2">
              <a:rPr lang="en-US" smtClean="0"/>
              <a:t>Friday, March 13, 15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B385921-A91A-409C-921C-0E0EC1E750EC}" type="datetime2">
              <a:rPr lang="en-US" smtClean="0"/>
              <a:t>Friday, March 13,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jpg"/><Relationship Id="rId12" Type="http://schemas.openxmlformats.org/officeDocument/2006/relationships/image" Target="../media/image48.jpg"/><Relationship Id="rId13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25.jpeg"/><Relationship Id="rId7" Type="http://schemas.openxmlformats.org/officeDocument/2006/relationships/image" Target="../media/image43.jpg"/><Relationship Id="rId8" Type="http://schemas.openxmlformats.org/officeDocument/2006/relationships/image" Target="../media/image44.jpg"/><Relationship Id="rId9" Type="http://schemas.openxmlformats.org/officeDocument/2006/relationships/image" Target="../media/image45.jpg"/><Relationship Id="rId10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jpeg"/><Relationship Id="rId12" Type="http://schemas.openxmlformats.org/officeDocument/2006/relationships/image" Target="../media/image63.jpg"/><Relationship Id="rId13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8" Type="http://schemas.openxmlformats.org/officeDocument/2006/relationships/image" Target="../media/image59.jpg"/><Relationship Id="rId9" Type="http://schemas.openxmlformats.org/officeDocument/2006/relationships/image" Target="../media/image60.jpg"/><Relationship Id="rId10" Type="http://schemas.openxmlformats.org/officeDocument/2006/relationships/image" Target="../media/image6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eg"/><Relationship Id="rId12" Type="http://schemas.openxmlformats.org/officeDocument/2006/relationships/image" Target="../media/image12.jpg"/><Relationship Id="rId13" Type="http://schemas.openxmlformats.org/officeDocument/2006/relationships/image" Target="../media/image13.jpg"/><Relationship Id="rId14" Type="http://schemas.openxmlformats.org/officeDocument/2006/relationships/image" Target="../media/image14.jpg"/><Relationship Id="rId1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e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71.jpg"/><Relationship Id="rId6" Type="http://schemas.openxmlformats.org/officeDocument/2006/relationships/image" Target="../media/image72.jpg"/><Relationship Id="rId7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6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Relationship Id="rId3" Type="http://schemas.openxmlformats.org/officeDocument/2006/relationships/image" Target="../media/image8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4" Type="http://schemas.openxmlformats.org/officeDocument/2006/relationships/image" Target="../media/image85.jpg"/><Relationship Id="rId5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4" Type="http://schemas.openxmlformats.org/officeDocument/2006/relationships/image" Target="../media/image89.jpg"/><Relationship Id="rId5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9" Type="http://schemas.openxmlformats.org/officeDocument/2006/relationships/image" Target="../media/image23.jpg"/><Relationship Id="rId10" Type="http://schemas.openxmlformats.org/officeDocument/2006/relationships/image" Target="../media/image24.jpg"/><Relationship Id="rId11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Relationship Id="rId3" Type="http://schemas.openxmlformats.org/officeDocument/2006/relationships/image" Target="../media/image9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Relationship Id="rId3" Type="http://schemas.openxmlformats.org/officeDocument/2006/relationships/image" Target="../media/image9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8" Type="http://schemas.openxmlformats.org/officeDocument/2006/relationships/image" Target="../media/image32.jpeg"/><Relationship Id="rId9" Type="http://schemas.openxmlformats.org/officeDocument/2006/relationships/image" Target="../media/image33.jpeg"/><Relationship Id="rId10" Type="http://schemas.openxmlformats.org/officeDocument/2006/relationships/image" Target="../media/image34.jpeg"/><Relationship Id="rId11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jpeg"/><Relationship Id="rId12" Type="http://schemas.openxmlformats.org/officeDocument/2006/relationships/image" Target="../media/image34.jpeg"/><Relationship Id="rId13" Type="http://schemas.openxmlformats.org/officeDocument/2006/relationships/image" Target="../media/image36.jpeg"/><Relationship Id="rId14" Type="http://schemas.openxmlformats.org/officeDocument/2006/relationships/image" Target="../media/image37.jpeg"/><Relationship Id="rId15" Type="http://schemas.openxmlformats.org/officeDocument/2006/relationships/image" Target="../media/image38.jpeg"/><Relationship Id="rId16" Type="http://schemas.openxmlformats.org/officeDocument/2006/relationships/image" Target="../media/image39.jpeg"/><Relationship Id="rId17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jpeg"/><Relationship Id="rId9" Type="http://schemas.openxmlformats.org/officeDocument/2006/relationships/image" Target="../media/image31.jpeg"/><Relationship Id="rId10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Partial Volume Correction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Suzanne Baker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48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49715" y="2041595"/>
            <a:ext cx="8051429" cy="4152189"/>
          </a:xfrm>
        </p:spPr>
        <p:txBody>
          <a:bodyPr>
            <a:noAutofit/>
          </a:bodyPr>
          <a:lstStyle/>
          <a:p>
            <a:r>
              <a:rPr lang="en-US" sz="2800" dirty="0" smtClean="0"/>
              <a:t>  If Gray = White and Gray = Gray, then 2 compartment works great</a:t>
            </a:r>
          </a:p>
          <a:p>
            <a:r>
              <a:rPr lang="en-US" sz="2800" dirty="0" smtClean="0"/>
              <a:t>  2 Compartment only corrects for partial volume due to </a:t>
            </a:r>
            <a:r>
              <a:rPr lang="en-US" sz="2800" dirty="0" smtClean="0"/>
              <a:t>CSF</a:t>
            </a:r>
            <a:endParaRPr lang="en-US" sz="2800" dirty="0"/>
          </a:p>
          <a:p>
            <a:r>
              <a:rPr lang="en-US" sz="2800" dirty="0" smtClean="0"/>
              <a:t>If </a:t>
            </a:r>
            <a:r>
              <a:rPr lang="en-US" sz="2800" dirty="0" smtClean="0"/>
              <a:t>all of Gray is homogenous, and </a:t>
            </a:r>
            <a:r>
              <a:rPr lang="en-US" sz="2800" dirty="0" err="1" smtClean="0"/>
              <a:t>Gray≠White</a:t>
            </a:r>
            <a:r>
              <a:rPr lang="en-US" sz="2800" dirty="0" smtClean="0"/>
              <a:t>, then 3 compartment </a:t>
            </a:r>
            <a:r>
              <a:rPr lang="en-US" sz="2800" b="1" dirty="0" smtClean="0"/>
              <a:t>almost</a:t>
            </a:r>
            <a:r>
              <a:rPr lang="en-US" sz="2800" dirty="0" smtClean="0"/>
              <a:t> perfectly recovers original values … WHY almost?  …  3 compartment theory …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2850" y="815529"/>
            <a:ext cx="7543800" cy="914400"/>
          </a:xfrm>
        </p:spPr>
        <p:txBody>
          <a:bodyPr/>
          <a:lstStyle/>
          <a:p>
            <a:r>
              <a:rPr lang="en-US" dirty="0" smtClean="0"/>
              <a:t>What we’ve learned thus far…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9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5909" y="1666112"/>
            <a:ext cx="7932413" cy="4772749"/>
          </a:xfrm>
        </p:spPr>
        <p:txBody>
          <a:bodyPr>
            <a:normAutofit/>
          </a:bodyPr>
          <a:lstStyle/>
          <a:p>
            <a:r>
              <a:rPr lang="en-US" dirty="0" smtClean="0"/>
              <a:t>For every voxel in the brain, it figures out what percent signal came from a gray matter and what percent signal came from white matter</a:t>
            </a:r>
          </a:p>
          <a:p>
            <a:r>
              <a:rPr lang="en-US" dirty="0" smtClean="0"/>
              <a:t>Assuming you can estimate the non-PVE value for white matter, you can subtract out the influence of white matter (non-PVE white x percent signal of voxel that came from white matter) from your gray matter voxel</a:t>
            </a:r>
          </a:p>
          <a:p>
            <a:r>
              <a:rPr lang="en-US" dirty="0" smtClean="0"/>
              <a:t>After subtracting out white matter influence, it amplifies the voxel value by dividing it by percent signal of that voxel came from gray matter</a:t>
            </a:r>
          </a:p>
          <a:p>
            <a:pPr lvl="1"/>
            <a:r>
              <a:rPr lang="en-US" dirty="0" smtClean="0"/>
              <a:t>If percent </a:t>
            </a:r>
            <a:r>
              <a:rPr lang="en-US" dirty="0" smtClean="0"/>
              <a:t>signal from gray matter </a:t>
            </a:r>
            <a:r>
              <a:rPr lang="en-US" dirty="0" smtClean="0"/>
              <a:t>of voxel is high, it only amplifies it a little</a:t>
            </a:r>
          </a:p>
          <a:p>
            <a:pPr lvl="1"/>
            <a:r>
              <a:rPr lang="en-US" dirty="0" smtClean="0"/>
              <a:t>If percent signal </a:t>
            </a:r>
            <a:r>
              <a:rPr lang="en-US" dirty="0" smtClean="0"/>
              <a:t>from gray matter of </a:t>
            </a:r>
            <a:r>
              <a:rPr lang="en-US" dirty="0" smtClean="0"/>
              <a:t>voxel is low, it amplifies it by a lot</a:t>
            </a:r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777240" y="354972"/>
            <a:ext cx="7543800" cy="914400"/>
          </a:xfrm>
        </p:spPr>
        <p:txBody>
          <a:bodyPr/>
          <a:lstStyle/>
          <a:p>
            <a:r>
              <a:rPr lang="en-US" sz="3200" dirty="0" smtClean="0"/>
              <a:t>How does 3 compartment PVC work?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0358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-44560"/>
            <a:ext cx="7543800" cy="701231"/>
          </a:xfrm>
        </p:spPr>
        <p:txBody>
          <a:bodyPr/>
          <a:lstStyle/>
          <a:p>
            <a:r>
              <a:rPr lang="en-US" sz="3200" dirty="0" smtClean="0"/>
              <a:t>How does 3 compartment PVC work?</a:t>
            </a:r>
            <a:endParaRPr lang="en-US" sz="3200" dirty="0"/>
          </a:p>
        </p:txBody>
      </p:sp>
      <p:pic>
        <p:nvPicPr>
          <p:cNvPr id="8" name="Picture 7" descr="pet_gray1p5_white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0" y="685924"/>
            <a:ext cx="4929261" cy="16459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03479" y="2331844"/>
            <a:ext cx="4929262" cy="1645920"/>
            <a:chOff x="203479" y="3189624"/>
            <a:chExt cx="4929262" cy="1645920"/>
          </a:xfrm>
        </p:grpSpPr>
        <p:pic>
          <p:nvPicPr>
            <p:cNvPr id="10" name="Picture 9" descr="whitemas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79" y="3189624"/>
              <a:ext cx="4929262" cy="1645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75517" y="3189624"/>
              <a:ext cx="2157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White Matter Mask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214002" y="685924"/>
            <a:ext cx="338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1. Estimate White matter value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4907" y="977276"/>
            <a:ext cx="364715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Smooth White matter mask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Apply threshold (here 0.7)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Mask PET image with </a:t>
            </a:r>
          </a:p>
          <a:p>
            <a:pPr lvl="1"/>
            <a:r>
              <a:rPr lang="en-US" dirty="0" smtClean="0"/>
              <a:t>voxels &gt; threshold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Calculate mean of masked PET </a:t>
            </a:r>
          </a:p>
          <a:p>
            <a:pPr lvl="1"/>
            <a:r>
              <a:rPr lang="en-US" dirty="0" smtClean="0"/>
              <a:t>Image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-686326" y="2257477"/>
            <a:ext cx="5863631" cy="1720287"/>
            <a:chOff x="-686326" y="3115257"/>
            <a:chExt cx="5863631" cy="1720287"/>
          </a:xfrm>
        </p:grpSpPr>
        <p:grpSp>
          <p:nvGrpSpPr>
            <p:cNvPr id="46" name="Group 45"/>
            <p:cNvGrpSpPr/>
            <p:nvPr/>
          </p:nvGrpSpPr>
          <p:grpSpPr>
            <a:xfrm>
              <a:off x="-686326" y="3115257"/>
              <a:ext cx="5819067" cy="1720287"/>
              <a:chOff x="-686326" y="3115257"/>
              <a:chExt cx="5819067" cy="1720287"/>
            </a:xfrm>
          </p:grpSpPr>
          <p:pic>
            <p:nvPicPr>
              <p:cNvPr id="34" name="Picture 33" descr="smoothwhite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479" y="3189624"/>
                <a:ext cx="4929262" cy="1645920"/>
              </a:xfrm>
              <a:prstGeom prst="rect">
                <a:avLst/>
              </a:prstGeom>
            </p:spPr>
          </p:pic>
          <p:pic>
            <p:nvPicPr>
              <p:cNvPr id="41" name="Picture 40" descr="cm.jpg"/>
              <p:cNvPicPr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96" t="66750" r="11004" b="29245"/>
              <a:stretch/>
            </p:blipFill>
            <p:spPr>
              <a:xfrm>
                <a:off x="-686326" y="3934153"/>
                <a:ext cx="1645920" cy="182880"/>
              </a:xfrm>
              <a:prstGeom prst="rect">
                <a:avLst/>
              </a:prstGeom>
              <a:scene3d>
                <a:camera prst="orthographicFront">
                  <a:rot lat="0" lon="0" rev="5400000"/>
                </a:camera>
                <a:lightRig rig="threePt" dir="t"/>
              </a:scene3d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0" y="446621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415" y="311525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924191" y="3159462"/>
              <a:ext cx="325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Smoothed White Matter Mask</a:t>
              </a:r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03479" y="2331844"/>
            <a:ext cx="4929262" cy="1645920"/>
            <a:chOff x="203479" y="3189624"/>
            <a:chExt cx="4929262" cy="1645920"/>
          </a:xfrm>
        </p:grpSpPr>
        <p:pic>
          <p:nvPicPr>
            <p:cNvPr id="49" name="Picture 48" descr="smoothwhite7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79" y="3189624"/>
              <a:ext cx="4929262" cy="164592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192824" y="3211904"/>
              <a:ext cx="1939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White Mask &gt; 0.7</a:t>
              </a:r>
              <a:endParaRPr lang="en-US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-678852" y="2246337"/>
            <a:ext cx="5845016" cy="1768460"/>
            <a:chOff x="-678852" y="3104117"/>
            <a:chExt cx="5845016" cy="1768460"/>
          </a:xfrm>
        </p:grpSpPr>
        <p:pic>
          <p:nvPicPr>
            <p:cNvPr id="52" name="Picture 51" descr="white7pet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79" y="3189624"/>
              <a:ext cx="4929262" cy="1645920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-678852" y="3104117"/>
              <a:ext cx="1645920" cy="1768460"/>
              <a:chOff x="-686326" y="1454584"/>
              <a:chExt cx="1645920" cy="1768460"/>
            </a:xfrm>
          </p:grpSpPr>
          <p:pic>
            <p:nvPicPr>
              <p:cNvPr id="55" name="Picture 54" descr="cm.jpg"/>
              <p:cNvPicPr>
                <a:picLocks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96" t="66750" r="11004" b="29245"/>
              <a:stretch/>
            </p:blipFill>
            <p:spPr>
              <a:xfrm>
                <a:off x="-686326" y="2277868"/>
                <a:ext cx="1645920" cy="182880"/>
              </a:xfrm>
              <a:prstGeom prst="rect">
                <a:avLst/>
              </a:prstGeom>
              <a:scene3d>
                <a:camera prst="orthographicFront">
                  <a:rot lat="0" lon="0" rev="5400000"/>
                </a:camera>
                <a:lightRig rig="threePt" dir="t"/>
              </a:scene3d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11141" y="2853712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0" y="145458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030071" y="3148910"/>
              <a:ext cx="413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PET where smoothed white mask &gt; 0.7</a:t>
              </a:r>
              <a:endParaRPr lang="en-US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671224" y="3608432"/>
            <a:ext cx="346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(remember its supposed to be 3)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782565" y="2490521"/>
            <a:ext cx="16043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2.7</a:t>
            </a:r>
            <a:endParaRPr lang="en-US" sz="8000" dirty="0"/>
          </a:p>
        </p:txBody>
      </p:sp>
      <p:sp>
        <p:nvSpPr>
          <p:cNvPr id="63" name="TextBox 62"/>
          <p:cNvSpPr txBox="1"/>
          <p:nvPr/>
        </p:nvSpPr>
        <p:spPr>
          <a:xfrm>
            <a:off x="5233010" y="2629061"/>
            <a:ext cx="390363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2. Subtracting out white from gray</a:t>
            </a:r>
          </a:p>
          <a:p>
            <a:r>
              <a:rPr lang="en-US" dirty="0"/>
              <a:t> </a:t>
            </a:r>
            <a:r>
              <a:rPr lang="en-US" dirty="0" smtClean="0"/>
              <a:t>- Go back to smoothed white matter </a:t>
            </a:r>
          </a:p>
          <a:p>
            <a:r>
              <a:rPr lang="en-US" dirty="0"/>
              <a:t> </a:t>
            </a:r>
            <a:r>
              <a:rPr lang="en-US" dirty="0" smtClean="0"/>
              <a:t>         mask</a:t>
            </a:r>
          </a:p>
          <a:p>
            <a:r>
              <a:rPr lang="en-US" dirty="0"/>
              <a:t> </a:t>
            </a:r>
            <a:r>
              <a:rPr lang="en-US" dirty="0" smtClean="0"/>
              <a:t>- Mask everything with gray matter</a:t>
            </a:r>
          </a:p>
          <a:p>
            <a:r>
              <a:rPr lang="en-US" dirty="0"/>
              <a:t> </a:t>
            </a:r>
            <a:r>
              <a:rPr lang="en-US" dirty="0" smtClean="0"/>
              <a:t>- Subtract mean white x smoothed</a:t>
            </a:r>
          </a:p>
          <a:p>
            <a:r>
              <a:rPr lang="en-US" dirty="0"/>
              <a:t> </a:t>
            </a:r>
            <a:r>
              <a:rPr lang="en-US" dirty="0" smtClean="0"/>
              <a:t>         white from PET image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03479" y="2322999"/>
            <a:ext cx="4929262" cy="1647238"/>
            <a:chOff x="203479" y="2322999"/>
            <a:chExt cx="4929262" cy="1647238"/>
          </a:xfrm>
        </p:grpSpPr>
        <p:pic>
          <p:nvPicPr>
            <p:cNvPr id="64" name="Picture 63" descr="smoothwhite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79" y="2324317"/>
              <a:ext cx="4929262" cy="164592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 flipH="1">
              <a:off x="3173074" y="2322999"/>
              <a:ext cx="1959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Smoothed White</a:t>
              </a: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24882" y="68592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</a:t>
            </a:r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203479" y="685924"/>
            <a:ext cx="4929262" cy="1645920"/>
            <a:chOff x="203479" y="685924"/>
            <a:chExt cx="4929262" cy="1645920"/>
          </a:xfrm>
        </p:grpSpPr>
        <p:pic>
          <p:nvPicPr>
            <p:cNvPr id="71" name="Picture 70" descr="pet_masked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79" y="685924"/>
              <a:ext cx="4929262" cy="1645920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3064645" y="686504"/>
              <a:ext cx="2049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Gray-masked PET</a:t>
              </a:r>
              <a:endParaRPr lang="en-US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03479" y="2306571"/>
            <a:ext cx="4967092" cy="1663666"/>
            <a:chOff x="203479" y="2306571"/>
            <a:chExt cx="4967092" cy="1663666"/>
          </a:xfrm>
        </p:grpSpPr>
        <p:pic>
          <p:nvPicPr>
            <p:cNvPr id="74" name="Picture 73" descr="smoothwhite_masked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479" y="2324317"/>
              <a:ext cx="4929262" cy="1645920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1092411" y="2306571"/>
              <a:ext cx="4078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Gray-masked Smoothed White Matter</a:t>
              </a:r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-686326" y="596804"/>
            <a:ext cx="1645920" cy="1768460"/>
            <a:chOff x="-686326" y="1454584"/>
            <a:chExt cx="1645920" cy="1768460"/>
          </a:xfrm>
        </p:grpSpPr>
        <p:pic>
          <p:nvPicPr>
            <p:cNvPr id="30" name="Picture 29" descr="cm.jpg"/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6" t="66750" r="11004" b="29245"/>
            <a:stretch/>
          </p:blipFill>
          <p:spPr>
            <a:xfrm>
              <a:off x="-686326" y="2277868"/>
              <a:ext cx="1645920" cy="182880"/>
            </a:xfrm>
            <a:prstGeom prst="rect">
              <a:avLst/>
            </a:prstGeom>
            <a:scene3d>
              <a:camera prst="orthographicFront">
                <a:rot lat="0" lon="0" rev="5400000"/>
              </a:camera>
              <a:lightRig rig="threePt" dir="t"/>
            </a:scene3d>
          </p:spPr>
        </p:pic>
        <p:sp>
          <p:nvSpPr>
            <p:cNvPr id="42" name="TextBox 41"/>
            <p:cNvSpPr txBox="1"/>
            <p:nvPr/>
          </p:nvSpPr>
          <p:spPr>
            <a:xfrm>
              <a:off x="11141" y="28537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0" y="14545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759556" y="2670096"/>
            <a:ext cx="1939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2.7 x</a:t>
            </a:r>
            <a:endParaRPr lang="en-US" sz="6000" dirty="0"/>
          </a:p>
        </p:txBody>
      </p:sp>
      <p:sp>
        <p:nvSpPr>
          <p:cNvPr id="78" name="TextBox 77"/>
          <p:cNvSpPr txBox="1"/>
          <p:nvPr/>
        </p:nvSpPr>
        <p:spPr>
          <a:xfrm>
            <a:off x="2160598" y="267046"/>
            <a:ext cx="90404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/>
              <a:t>-</a:t>
            </a:r>
            <a:endParaRPr lang="en-US" sz="19900" dirty="0"/>
          </a:p>
        </p:txBody>
      </p:sp>
      <p:sp>
        <p:nvSpPr>
          <p:cNvPr id="80" name="TextBox 79"/>
          <p:cNvSpPr txBox="1"/>
          <p:nvPr/>
        </p:nvSpPr>
        <p:spPr>
          <a:xfrm>
            <a:off x="4738152" y="633258"/>
            <a:ext cx="8179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/>
              <a:t>)</a:t>
            </a:r>
            <a:endParaRPr lang="en-US" sz="16600" dirty="0"/>
          </a:p>
        </p:txBody>
      </p:sp>
      <p:sp>
        <p:nvSpPr>
          <p:cNvPr id="81" name="TextBox 80"/>
          <p:cNvSpPr txBox="1"/>
          <p:nvPr/>
        </p:nvSpPr>
        <p:spPr>
          <a:xfrm>
            <a:off x="5225143" y="4288861"/>
            <a:ext cx="38523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3. Amp up gray matter signal 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          intensity</a:t>
            </a:r>
          </a:p>
          <a:p>
            <a:r>
              <a:rPr lang="en-US" dirty="0"/>
              <a:t> </a:t>
            </a:r>
            <a:r>
              <a:rPr lang="en-US" dirty="0" smtClean="0"/>
              <a:t>- Take Gray matter mask</a:t>
            </a:r>
          </a:p>
          <a:p>
            <a:r>
              <a:rPr lang="en-US" dirty="0" smtClean="0"/>
              <a:t> - Smooth it</a:t>
            </a:r>
          </a:p>
          <a:p>
            <a:r>
              <a:rPr lang="en-US" dirty="0"/>
              <a:t> </a:t>
            </a:r>
            <a:r>
              <a:rPr lang="en-US" dirty="0" smtClean="0"/>
              <a:t>- Mask Smoothed with Gray matter</a:t>
            </a:r>
          </a:p>
          <a:p>
            <a:r>
              <a:rPr lang="en-US" dirty="0"/>
              <a:t> </a:t>
            </a:r>
            <a:r>
              <a:rPr lang="en-US" dirty="0" smtClean="0"/>
              <a:t>         mask</a:t>
            </a:r>
          </a:p>
          <a:p>
            <a:r>
              <a:rPr lang="en-US" dirty="0" smtClean="0"/>
              <a:t>- Divide (PET-White signal) by this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-670653" y="2246337"/>
            <a:ext cx="1645920" cy="1768460"/>
            <a:chOff x="-686326" y="1454584"/>
            <a:chExt cx="1645920" cy="1768460"/>
          </a:xfrm>
        </p:grpSpPr>
        <p:pic>
          <p:nvPicPr>
            <p:cNvPr id="66" name="Picture 65" descr="cm.jpg"/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6" t="66750" r="11004" b="29245"/>
            <a:stretch/>
          </p:blipFill>
          <p:spPr>
            <a:xfrm>
              <a:off x="-686326" y="2277868"/>
              <a:ext cx="1645920" cy="182880"/>
            </a:xfrm>
            <a:prstGeom prst="rect">
              <a:avLst/>
            </a:prstGeom>
            <a:scene3d>
              <a:camera prst="orthographicFront">
                <a:rot lat="0" lon="0" rev="5400000"/>
              </a:camera>
              <a:lightRig rig="threePt" dir="t"/>
            </a:scene3d>
          </p:spPr>
        </p:pic>
        <p:sp>
          <p:nvSpPr>
            <p:cNvPr id="67" name="TextBox 66"/>
            <p:cNvSpPr txBox="1"/>
            <p:nvPr/>
          </p:nvSpPr>
          <p:spPr>
            <a:xfrm>
              <a:off x="11141" y="28537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0" y="14545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207886" y="3908640"/>
            <a:ext cx="4929262" cy="1645920"/>
            <a:chOff x="241309" y="3852940"/>
            <a:chExt cx="4929262" cy="1645920"/>
          </a:xfrm>
        </p:grpSpPr>
        <p:pic>
          <p:nvPicPr>
            <p:cNvPr id="82" name="Picture 81" descr="graymask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09" y="3852940"/>
              <a:ext cx="4929262" cy="1645920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3823584" y="3852940"/>
              <a:ext cx="1313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Gray Mask</a:t>
              </a:r>
              <a:endParaRPr lang="en-US" dirty="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-272341" y="633258"/>
            <a:ext cx="8179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/>
              <a:t>(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07886" y="3908640"/>
            <a:ext cx="4976066" cy="1645920"/>
            <a:chOff x="207886" y="3908640"/>
            <a:chExt cx="4976066" cy="1645920"/>
          </a:xfrm>
        </p:grpSpPr>
        <p:pic>
          <p:nvPicPr>
            <p:cNvPr id="85" name="Picture 84" descr="smoothgray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86" y="3908640"/>
              <a:ext cx="4929262" cy="1645920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2037914" y="3908640"/>
              <a:ext cx="314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Smoothed Gray Matter Mask</a:t>
              </a:r>
              <a:endParaRPr lang="en-US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-664044" y="3820092"/>
            <a:ext cx="1645920" cy="1768460"/>
            <a:chOff x="-686326" y="1454584"/>
            <a:chExt cx="1645920" cy="1768460"/>
          </a:xfrm>
        </p:grpSpPr>
        <p:pic>
          <p:nvPicPr>
            <p:cNvPr id="96" name="Picture 95" descr="cm.jpg"/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6" t="66750" r="11004" b="29245"/>
            <a:stretch/>
          </p:blipFill>
          <p:spPr>
            <a:xfrm>
              <a:off x="-686326" y="2277868"/>
              <a:ext cx="1645920" cy="182880"/>
            </a:xfrm>
            <a:prstGeom prst="rect">
              <a:avLst/>
            </a:prstGeom>
            <a:scene3d>
              <a:camera prst="orthographicFront">
                <a:rot lat="0" lon="0" rev="5400000"/>
              </a:camera>
              <a:lightRig rig="threePt" dir="t"/>
            </a:scene3d>
          </p:spPr>
        </p:pic>
        <p:sp>
          <p:nvSpPr>
            <p:cNvPr id="97" name="TextBox 96"/>
            <p:cNvSpPr txBox="1"/>
            <p:nvPr/>
          </p:nvSpPr>
          <p:spPr>
            <a:xfrm>
              <a:off x="11141" y="285371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0" y="14545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2408" y="3908640"/>
            <a:ext cx="4948980" cy="1645920"/>
            <a:chOff x="254690" y="3908640"/>
            <a:chExt cx="4948980" cy="1645920"/>
          </a:xfrm>
        </p:grpSpPr>
        <p:pic>
          <p:nvPicPr>
            <p:cNvPr id="101" name="Picture 100" descr="smoothgray_masked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90" y="3908640"/>
              <a:ext cx="4929262" cy="164592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1125510" y="5185228"/>
              <a:ext cx="4078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Gray-masked Smoothed White Matter</a:t>
              </a:r>
              <a:endParaRPr lang="en-US" dirty="0"/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2126897" y="2635828"/>
            <a:ext cx="15719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÷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207886" y="6130591"/>
            <a:ext cx="468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 PVC 3 compartment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1191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0" grpId="0"/>
      <p:bldP spid="62" grpId="0"/>
      <p:bldP spid="77" grpId="0"/>
      <p:bldP spid="78" grpId="0"/>
      <p:bldP spid="80" grpId="0"/>
      <p:bldP spid="79" grpId="0"/>
      <p:bldP spid="105" grpId="0"/>
      <p:bldP spid="1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777240" y="-44560"/>
            <a:ext cx="7543800" cy="701231"/>
          </a:xfrm>
        </p:spPr>
        <p:txBody>
          <a:bodyPr/>
          <a:lstStyle/>
          <a:p>
            <a:r>
              <a:rPr lang="en-US" sz="3200" dirty="0" smtClean="0"/>
              <a:t>Where does 3 compartment PVC fail ?</a:t>
            </a:r>
            <a:endParaRPr lang="en-US" sz="3200" dirty="0"/>
          </a:p>
        </p:txBody>
      </p:sp>
      <p:pic>
        <p:nvPicPr>
          <p:cNvPr id="5" name="Picture 4" descr="pet_mask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911"/>
            <a:ext cx="9144000" cy="3053255"/>
          </a:xfrm>
          <a:prstGeom prst="rect">
            <a:avLst/>
          </a:prstGeom>
        </p:spPr>
      </p:pic>
      <p:pic>
        <p:nvPicPr>
          <p:cNvPr id="9" name="Picture 8" descr="pet3_mask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588"/>
            <a:ext cx="9144000" cy="30532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62875" y="889477"/>
            <a:ext cx="219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PET image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85695" y="3507588"/>
            <a:ext cx="193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PVC3 PET image</a:t>
            </a:r>
          </a:p>
          <a:p>
            <a:pPr algn="r"/>
            <a:r>
              <a:rPr lang="en-US" dirty="0" smtClean="0"/>
              <a:t>White = 2.7</a:t>
            </a:r>
            <a:endParaRPr lang="en-US" dirty="0"/>
          </a:p>
        </p:txBody>
      </p:sp>
      <p:pic>
        <p:nvPicPr>
          <p:cNvPr id="12" name="Picture 11" descr="orig_mask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588"/>
            <a:ext cx="9144000" cy="30532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83448" y="3518834"/>
            <a:ext cx="18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Correct Answer</a:t>
            </a:r>
            <a:endParaRPr lang="en-US" dirty="0"/>
          </a:p>
        </p:txBody>
      </p:sp>
      <p:pic>
        <p:nvPicPr>
          <p:cNvPr id="15" name="Picture 14" descr="white3_pet3_mask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588"/>
            <a:ext cx="9144000" cy="30532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flipH="1">
            <a:off x="7037275" y="3565000"/>
            <a:ext cx="1947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PVC3 PET image</a:t>
            </a:r>
          </a:p>
          <a:p>
            <a:pPr algn="r"/>
            <a:r>
              <a:rPr lang="en-US" dirty="0" smtClean="0"/>
              <a:t>White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061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0576" y="1571895"/>
            <a:ext cx="8222913" cy="466030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  Corrects for partial volume effects of CSF and white matter</a:t>
            </a:r>
          </a:p>
          <a:p>
            <a:r>
              <a:rPr lang="en-US" sz="3200" dirty="0" smtClean="0"/>
              <a:t>  Does not correct for neighboring ROIs that contribute partial volume effects into a region</a:t>
            </a:r>
          </a:p>
          <a:p>
            <a:r>
              <a:rPr lang="en-US" sz="3200" dirty="0" smtClean="0"/>
              <a:t>  You are guessing what the white matter value is, so room for error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018" y="357719"/>
            <a:ext cx="7543800" cy="914400"/>
          </a:xfrm>
        </p:spPr>
        <p:txBody>
          <a:bodyPr/>
          <a:lstStyle/>
          <a:p>
            <a:r>
              <a:rPr lang="en-US" dirty="0" smtClean="0"/>
              <a:t>3 compartment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1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618280"/>
              </p:ext>
            </p:extLst>
          </p:nvPr>
        </p:nvGraphicFramePr>
        <p:xfrm>
          <a:off x="1334437" y="2697717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 of total white matter voxels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 % 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-1.5% ± 8.5%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-1% ± 6.5%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-0.6% ± 4.2%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-0.2% ± 2.0%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44" y="1367538"/>
            <a:ext cx="7543800" cy="914400"/>
          </a:xfrm>
        </p:spPr>
        <p:txBody>
          <a:bodyPr/>
          <a:lstStyle/>
          <a:p>
            <a:r>
              <a:rPr lang="en-US" dirty="0" smtClean="0"/>
              <a:t>Modeled data: </a:t>
            </a:r>
            <a:r>
              <a:rPr lang="en-US" sz="4000" dirty="0" err="1" smtClean="0"/>
              <a:t>Thresholding</a:t>
            </a:r>
            <a:r>
              <a:rPr lang="en-US" sz="4000" dirty="0" smtClean="0"/>
              <a:t> white matter mask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334437" y="4979853"/>
            <a:ext cx="6882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***Data created using </a:t>
            </a:r>
            <a:r>
              <a:rPr lang="en-US" dirty="0" err="1" smtClean="0"/>
              <a:t>Freesurfer</a:t>
            </a:r>
            <a:r>
              <a:rPr lang="en-US" dirty="0" smtClean="0"/>
              <a:t> segmentation from older healthy </a:t>
            </a:r>
          </a:p>
          <a:p>
            <a:r>
              <a:rPr lang="en-US" dirty="0" smtClean="0"/>
              <a:t>control.  Varied white matter input value, amount of noise in </a:t>
            </a:r>
          </a:p>
          <a:p>
            <a:r>
              <a:rPr lang="en-US" dirty="0" smtClean="0"/>
              <a:t>white matter region and gray matter ROI values.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3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540" y="228601"/>
            <a:ext cx="7543800" cy="914400"/>
          </a:xfrm>
        </p:spPr>
        <p:txBody>
          <a:bodyPr/>
          <a:lstStyle/>
          <a:p>
            <a:r>
              <a:rPr lang="en-US" dirty="0" err="1" smtClean="0"/>
              <a:t>Rousset</a:t>
            </a:r>
            <a:r>
              <a:rPr lang="en-US" dirty="0" smtClean="0"/>
              <a:t> Method</a:t>
            </a:r>
            <a:endParaRPr lang="en-US" dirty="0"/>
          </a:p>
        </p:txBody>
      </p:sp>
      <p:pic>
        <p:nvPicPr>
          <p:cNvPr id="4" name="Picture 3" descr="n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1"/>
            <a:ext cx="5029200" cy="5029200"/>
          </a:xfrm>
          <a:prstGeom prst="rect">
            <a:avLst/>
          </a:prstGeom>
        </p:spPr>
      </p:pic>
      <p:pic>
        <p:nvPicPr>
          <p:cNvPr id="5" name="Picture 4" descr="nu_front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1"/>
            <a:ext cx="5029200" cy="5029200"/>
          </a:xfrm>
          <a:prstGeom prst="rect">
            <a:avLst/>
          </a:prstGeom>
        </p:spPr>
      </p:pic>
      <p:pic>
        <p:nvPicPr>
          <p:cNvPr id="6" name="Picture 5" descr="nu_frontal_antc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1"/>
            <a:ext cx="5029200" cy="5029200"/>
          </a:xfrm>
          <a:prstGeom prst="rect">
            <a:avLst/>
          </a:prstGeom>
        </p:spPr>
      </p:pic>
      <p:pic>
        <p:nvPicPr>
          <p:cNvPr id="7" name="Picture 6" descr="nu_frontal_antcing_whi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1"/>
            <a:ext cx="5029200" cy="5029200"/>
          </a:xfrm>
          <a:prstGeom prst="rect">
            <a:avLst/>
          </a:prstGeom>
        </p:spPr>
      </p:pic>
      <p:pic>
        <p:nvPicPr>
          <p:cNvPr id="8" name="Picture 7" descr="nu_frontal_antcing_white_precentralOTH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1"/>
            <a:ext cx="5029200" cy="5029200"/>
          </a:xfrm>
          <a:prstGeom prst="rect">
            <a:avLst/>
          </a:prstGeom>
        </p:spPr>
      </p:pic>
      <p:pic>
        <p:nvPicPr>
          <p:cNvPr id="9" name="Picture 8" descr="mask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1"/>
            <a:ext cx="5029200" cy="5029200"/>
          </a:xfrm>
          <a:prstGeom prst="rect">
            <a:avLst/>
          </a:prstGeom>
        </p:spPr>
      </p:pic>
      <p:pic>
        <p:nvPicPr>
          <p:cNvPr id="10" name="Picture 9" descr="smask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1"/>
            <a:ext cx="5029200" cy="5029200"/>
          </a:xfrm>
          <a:prstGeom prst="rect">
            <a:avLst/>
          </a:prstGeom>
        </p:spPr>
      </p:pic>
      <p:pic>
        <p:nvPicPr>
          <p:cNvPr id="12" name="Picture 11" descr="CMgray.jp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657601"/>
            <a:ext cx="5029200" cy="45720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grpSp>
        <p:nvGrpSpPr>
          <p:cNvPr id="15" name="Group 14"/>
          <p:cNvGrpSpPr/>
          <p:nvPr/>
        </p:nvGrpSpPr>
        <p:grpSpPr>
          <a:xfrm>
            <a:off x="7510599" y="1371601"/>
            <a:ext cx="300082" cy="5092701"/>
            <a:chOff x="7510599" y="1371601"/>
            <a:chExt cx="300082" cy="5092701"/>
          </a:xfrm>
        </p:grpSpPr>
        <p:sp>
          <p:nvSpPr>
            <p:cNvPr id="13" name="TextBox 12"/>
            <p:cNvSpPr txBox="1"/>
            <p:nvPr/>
          </p:nvSpPr>
          <p:spPr>
            <a:xfrm>
              <a:off x="7510599" y="6094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10599" y="13716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pic>
        <p:nvPicPr>
          <p:cNvPr id="16" name="Picture 15" descr="smasks_CM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1"/>
            <a:ext cx="5029200" cy="5029200"/>
          </a:xfrm>
          <a:prstGeom prst="rect">
            <a:avLst/>
          </a:prstGeom>
        </p:spPr>
      </p:pic>
      <p:pic>
        <p:nvPicPr>
          <p:cNvPr id="17" name="Picture 16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657601"/>
            <a:ext cx="5029200" cy="45720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18" name="Picture 17" descr="smasks_CM_crop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1"/>
            <a:ext cx="5029200" cy="5029200"/>
          </a:xfrm>
          <a:prstGeom prst="rect">
            <a:avLst/>
          </a:prstGeom>
        </p:spPr>
      </p:pic>
      <p:pic>
        <p:nvPicPr>
          <p:cNvPr id="19" name="Picture 18" descr="smasks_CM_crop_zoom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1"/>
            <a:ext cx="5029200" cy="502920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184400" y="1344607"/>
            <a:ext cx="5066809" cy="3071185"/>
            <a:chOff x="2184400" y="1344607"/>
            <a:chExt cx="5066809" cy="3071185"/>
          </a:xfrm>
        </p:grpSpPr>
        <p:sp>
          <p:nvSpPr>
            <p:cNvPr id="20" name="TextBox 19"/>
            <p:cNvSpPr txBox="1"/>
            <p:nvPr/>
          </p:nvSpPr>
          <p:spPr>
            <a:xfrm>
              <a:off x="2184400" y="1378027"/>
              <a:ext cx="20996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Signal from itself = </a:t>
              </a:r>
            </a:p>
            <a:p>
              <a:r>
                <a:rPr lang="en-US" dirty="0" smtClean="0"/>
                <a:t>0.436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10934" y="1344607"/>
              <a:ext cx="26812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Signal from neighboring</a:t>
              </a:r>
            </a:p>
            <a:p>
              <a:r>
                <a:rPr lang="en-US" dirty="0" smtClean="0"/>
                <a:t>ROI =</a:t>
              </a:r>
              <a:r>
                <a:rPr lang="en-US" dirty="0" smtClean="0"/>
                <a:t>0.003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23831" y="3769461"/>
              <a:ext cx="218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Signal from white = </a:t>
              </a:r>
            </a:p>
            <a:p>
              <a:r>
                <a:rPr lang="en-US" dirty="0" smtClean="0"/>
                <a:t>0.244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69991" y="3769355"/>
              <a:ext cx="26812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Signal from neighboring</a:t>
              </a:r>
            </a:p>
            <a:p>
              <a:r>
                <a:rPr lang="en-US" dirty="0" smtClean="0"/>
                <a:t>ROI 2 = </a:t>
              </a:r>
              <a:r>
                <a:rPr lang="en-US" dirty="0" smtClean="0"/>
                <a:t>0.019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56540" y="6464302"/>
            <a:ext cx="8717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Lfrontal</a:t>
            </a:r>
            <a:r>
              <a:rPr lang="en-US" sz="1600" baseline="-25000" dirty="0" err="1" smtClean="0"/>
              <a:t>PET</a:t>
            </a:r>
            <a:r>
              <a:rPr lang="en-US" sz="1600" dirty="0" smtClean="0"/>
              <a:t> = (0.436)</a:t>
            </a:r>
            <a:r>
              <a:rPr lang="en-US" sz="1600" dirty="0" err="1" smtClean="0"/>
              <a:t>Lfrontal</a:t>
            </a:r>
            <a:r>
              <a:rPr lang="en-US" sz="1600" baseline="-25000" dirty="0" err="1" smtClean="0"/>
              <a:t>PVC</a:t>
            </a:r>
            <a:r>
              <a:rPr lang="en-US" sz="1600" dirty="0" smtClean="0"/>
              <a:t> + (0.003)</a:t>
            </a:r>
            <a:r>
              <a:rPr lang="en-US" sz="1600" dirty="0" err="1" smtClean="0"/>
              <a:t>Lantcing</a:t>
            </a:r>
            <a:r>
              <a:rPr lang="en-US" sz="1600" baseline="-25000" dirty="0" err="1" smtClean="0"/>
              <a:t>PVC</a:t>
            </a:r>
            <a:r>
              <a:rPr lang="en-US" sz="1600" dirty="0" smtClean="0"/>
              <a:t> + (0.244)</a:t>
            </a:r>
            <a:r>
              <a:rPr lang="en-US" sz="1600" dirty="0" err="1" smtClean="0"/>
              <a:t>White</a:t>
            </a:r>
            <a:r>
              <a:rPr lang="en-US" sz="1600" baseline="-25000" dirty="0" err="1" smtClean="0"/>
              <a:t>PVC</a:t>
            </a:r>
            <a:r>
              <a:rPr lang="en-US" sz="1600" dirty="0" smtClean="0"/>
              <a:t> + (0.019)</a:t>
            </a:r>
            <a:r>
              <a:rPr lang="en-US" sz="1600" dirty="0" err="1" smtClean="0"/>
              <a:t>OtherCortex</a:t>
            </a:r>
            <a:r>
              <a:rPr lang="en-US" sz="1600" baseline="-25000" dirty="0" err="1" smtClean="0"/>
              <a:t>PVC</a:t>
            </a:r>
            <a:endParaRPr lang="en-US" sz="1600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5738530" y="6031469"/>
            <a:ext cx="134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CSF = 0.293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4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56540" y="228601"/>
            <a:ext cx="7543800" cy="914400"/>
          </a:xfrm>
        </p:spPr>
        <p:txBody>
          <a:bodyPr/>
          <a:lstStyle/>
          <a:p>
            <a:r>
              <a:rPr lang="en-US" dirty="0" err="1" smtClean="0"/>
              <a:t>Rousset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84" y="1165280"/>
            <a:ext cx="9036999" cy="4955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Lets say you think the PET scan has 5 homogenous regions, therefore 5 ROIs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(roi1, roi2, roi3, roi4, roi5)</a:t>
            </a:r>
          </a:p>
          <a:p>
            <a:endParaRPr lang="en-US" dirty="0" smtClean="0"/>
          </a:p>
          <a:p>
            <a:r>
              <a:rPr lang="en-US" sz="2000" dirty="0" smtClean="0"/>
              <a:t>Calculate the % signal from from one </a:t>
            </a:r>
            <a:r>
              <a:rPr lang="en-US" sz="2000" dirty="0" err="1" smtClean="0"/>
              <a:t>roi</a:t>
            </a:r>
            <a:r>
              <a:rPr lang="en-US" sz="2000" dirty="0" smtClean="0"/>
              <a:t> to another (smoothing binary masks)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(example for roi1: %1in1, %2in1, %3in1, %4in1, %5in1)</a:t>
            </a:r>
          </a:p>
          <a:p>
            <a:endParaRPr lang="en-US" dirty="0" smtClean="0"/>
          </a:p>
          <a:p>
            <a:r>
              <a:rPr lang="en-US" sz="2000" dirty="0" smtClean="0">
                <a:solidFill>
                  <a:srgbClr val="FFFFFF"/>
                </a:solidFill>
              </a:rPr>
              <a:t>Calculate the measure PET values in the 5 regions (roi1</a:t>
            </a:r>
            <a:r>
              <a:rPr lang="en-US" sz="2000" baseline="-25000" dirty="0" smtClean="0">
                <a:solidFill>
                  <a:srgbClr val="FFFFFF"/>
                </a:solidFill>
              </a:rPr>
              <a:t>PET</a:t>
            </a:r>
            <a:r>
              <a:rPr lang="en-US" sz="2000" dirty="0" smtClean="0">
                <a:solidFill>
                  <a:srgbClr val="FFFFFF"/>
                </a:solidFill>
              </a:rPr>
              <a:t>, roi2</a:t>
            </a:r>
            <a:r>
              <a:rPr lang="en-US" sz="2000" baseline="-25000" dirty="0" smtClean="0">
                <a:solidFill>
                  <a:srgbClr val="FFFFFF"/>
                </a:solidFill>
              </a:rPr>
              <a:t>PET</a:t>
            </a:r>
            <a:r>
              <a:rPr lang="en-US" sz="2000" dirty="0" smtClean="0">
                <a:solidFill>
                  <a:srgbClr val="FFFFFF"/>
                </a:solidFill>
              </a:rPr>
              <a:t>, </a:t>
            </a:r>
            <a:r>
              <a:rPr lang="en-US" sz="2000" dirty="0" err="1" smtClean="0">
                <a:solidFill>
                  <a:srgbClr val="FFFFFF"/>
                </a:solidFill>
              </a:rPr>
              <a:t>etc</a:t>
            </a:r>
            <a:r>
              <a:rPr lang="en-US" sz="2000" dirty="0" smtClean="0">
                <a:solidFill>
                  <a:srgbClr val="FFFFFF"/>
                </a:solidFill>
              </a:rPr>
              <a:t>)</a:t>
            </a:r>
          </a:p>
          <a:p>
            <a:endParaRPr lang="en-US" dirty="0"/>
          </a:p>
          <a:p>
            <a:r>
              <a:rPr lang="en-US" sz="1600" dirty="0" smtClean="0">
                <a:solidFill>
                  <a:srgbClr val="FFFFFF"/>
                </a:solidFill>
              </a:rPr>
              <a:t>roi1</a:t>
            </a:r>
            <a:r>
              <a:rPr lang="en-US" sz="1600" baseline="-25000" dirty="0" smtClean="0">
                <a:solidFill>
                  <a:srgbClr val="FFFFFF"/>
                </a:solidFill>
              </a:rPr>
              <a:t>PET </a:t>
            </a:r>
            <a:r>
              <a:rPr lang="en-US" sz="1600" dirty="0" smtClean="0"/>
              <a:t>= %1in1 x </a:t>
            </a:r>
            <a:r>
              <a:rPr lang="en-US" sz="1600" dirty="0" smtClean="0">
                <a:solidFill>
                  <a:srgbClr val="FF0000"/>
                </a:solidFill>
              </a:rPr>
              <a:t>roi1</a:t>
            </a:r>
            <a:r>
              <a:rPr lang="en-US" sz="1600" baseline="-25000" dirty="0" smtClean="0">
                <a:solidFill>
                  <a:srgbClr val="FF0000"/>
                </a:solidFill>
              </a:rPr>
              <a:t>PVC</a:t>
            </a:r>
            <a:r>
              <a:rPr lang="en-US" sz="1600" dirty="0" smtClean="0"/>
              <a:t> + %2in1 x </a:t>
            </a:r>
            <a:r>
              <a:rPr lang="en-US" sz="1600" dirty="0" smtClean="0">
                <a:solidFill>
                  <a:srgbClr val="FF6600"/>
                </a:solidFill>
              </a:rPr>
              <a:t>roi2</a:t>
            </a:r>
            <a:r>
              <a:rPr lang="en-US" sz="1600" baseline="-25000" dirty="0" smtClean="0">
                <a:solidFill>
                  <a:srgbClr val="FF6600"/>
                </a:solidFill>
              </a:rPr>
              <a:t>PVC</a:t>
            </a:r>
            <a:r>
              <a:rPr lang="en-US" sz="1600" dirty="0" smtClean="0"/>
              <a:t> + %3in1 x </a:t>
            </a:r>
            <a:r>
              <a:rPr lang="en-US" sz="1600" dirty="0" smtClean="0">
                <a:solidFill>
                  <a:srgbClr val="FFFF00"/>
                </a:solidFill>
              </a:rPr>
              <a:t>roi3</a:t>
            </a:r>
            <a:r>
              <a:rPr lang="en-US" sz="1600" baseline="-25000" dirty="0" smtClean="0">
                <a:solidFill>
                  <a:srgbClr val="FFFF00"/>
                </a:solidFill>
              </a:rPr>
              <a:t>PVC</a:t>
            </a:r>
            <a:r>
              <a:rPr lang="en-US" sz="1600" dirty="0" smtClean="0"/>
              <a:t> + %4in1 x </a:t>
            </a:r>
            <a:r>
              <a:rPr lang="en-US" sz="1600" dirty="0" smtClean="0">
                <a:solidFill>
                  <a:srgbClr val="00FF00"/>
                </a:solidFill>
              </a:rPr>
              <a:t>roi4</a:t>
            </a:r>
            <a:r>
              <a:rPr lang="en-US" sz="1600" baseline="-25000" dirty="0" smtClean="0">
                <a:solidFill>
                  <a:srgbClr val="00FF00"/>
                </a:solidFill>
              </a:rPr>
              <a:t>PVC</a:t>
            </a:r>
            <a:r>
              <a:rPr lang="en-US" sz="1600" dirty="0" smtClean="0"/>
              <a:t> + %5in1 x </a:t>
            </a:r>
            <a:r>
              <a:rPr lang="en-US" sz="1600" dirty="0" smtClean="0">
                <a:solidFill>
                  <a:srgbClr val="00FFFF"/>
                </a:solidFill>
              </a:rPr>
              <a:t>roi5</a:t>
            </a:r>
            <a:r>
              <a:rPr lang="en-US" sz="1600" baseline="-25000" dirty="0" smtClean="0">
                <a:solidFill>
                  <a:srgbClr val="00FFFF"/>
                </a:solidFill>
              </a:rPr>
              <a:t>PVC</a:t>
            </a:r>
          </a:p>
          <a:p>
            <a:endParaRPr lang="en-US" dirty="0"/>
          </a:p>
          <a:p>
            <a:r>
              <a:rPr lang="en-US" sz="1600" dirty="0" smtClean="0"/>
              <a:t>roi2</a:t>
            </a:r>
            <a:r>
              <a:rPr lang="en-US" sz="1600" baseline="-25000" dirty="0" smtClean="0"/>
              <a:t>PET </a:t>
            </a:r>
            <a:r>
              <a:rPr lang="en-US" sz="1600" dirty="0"/>
              <a:t>= %</a:t>
            </a:r>
            <a:r>
              <a:rPr lang="en-US" sz="1600" dirty="0" smtClean="0"/>
              <a:t>1in2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0000"/>
                </a:solidFill>
              </a:rPr>
              <a:t>roi1</a:t>
            </a:r>
            <a:r>
              <a:rPr lang="en-US" sz="1600" baseline="-25000" dirty="0">
                <a:solidFill>
                  <a:srgbClr val="FF00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2in2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6600"/>
                </a:solidFill>
              </a:rPr>
              <a:t>roi2</a:t>
            </a:r>
            <a:r>
              <a:rPr lang="en-US" sz="1600" baseline="-25000" dirty="0">
                <a:solidFill>
                  <a:srgbClr val="FF66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3in2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FF00"/>
                </a:solidFill>
              </a:rPr>
              <a:t>roi3</a:t>
            </a:r>
            <a:r>
              <a:rPr lang="en-US" sz="1600" baseline="-25000" dirty="0">
                <a:solidFill>
                  <a:srgbClr val="FFFF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4in2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00FF00"/>
                </a:solidFill>
              </a:rPr>
              <a:t>roi4</a:t>
            </a:r>
            <a:r>
              <a:rPr lang="en-US" sz="1600" baseline="-25000" dirty="0">
                <a:solidFill>
                  <a:srgbClr val="00FF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5in2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00FFFF"/>
                </a:solidFill>
              </a:rPr>
              <a:t>roi5</a:t>
            </a:r>
            <a:r>
              <a:rPr lang="en-US" sz="1600" baseline="-25000" dirty="0">
                <a:solidFill>
                  <a:srgbClr val="00FFFF"/>
                </a:solidFill>
              </a:rPr>
              <a:t>PVC</a:t>
            </a:r>
          </a:p>
          <a:p>
            <a:endParaRPr lang="en-US" sz="1600" dirty="0" smtClean="0"/>
          </a:p>
          <a:p>
            <a:r>
              <a:rPr lang="en-US" sz="1600" dirty="0" smtClean="0"/>
              <a:t>roi3</a:t>
            </a:r>
            <a:r>
              <a:rPr lang="en-US" sz="1600" baseline="-25000" dirty="0" smtClean="0"/>
              <a:t>PET </a:t>
            </a:r>
            <a:r>
              <a:rPr lang="en-US" sz="1600" dirty="0"/>
              <a:t>= %</a:t>
            </a:r>
            <a:r>
              <a:rPr lang="en-US" sz="1600" dirty="0" smtClean="0"/>
              <a:t>1in3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0000"/>
                </a:solidFill>
              </a:rPr>
              <a:t>roi1</a:t>
            </a:r>
            <a:r>
              <a:rPr lang="en-US" sz="1600" baseline="-25000" dirty="0">
                <a:solidFill>
                  <a:srgbClr val="FF00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2in3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6600"/>
                </a:solidFill>
              </a:rPr>
              <a:t>roi2</a:t>
            </a:r>
            <a:r>
              <a:rPr lang="en-US" sz="1600" baseline="-25000" dirty="0">
                <a:solidFill>
                  <a:srgbClr val="FF66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3in3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FF00"/>
                </a:solidFill>
              </a:rPr>
              <a:t>roi3</a:t>
            </a:r>
            <a:r>
              <a:rPr lang="en-US" sz="1600" baseline="-25000" dirty="0">
                <a:solidFill>
                  <a:srgbClr val="FFFF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4in3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00FF00"/>
                </a:solidFill>
              </a:rPr>
              <a:t>roi4</a:t>
            </a:r>
            <a:r>
              <a:rPr lang="en-US" sz="1600" baseline="-25000" dirty="0">
                <a:solidFill>
                  <a:srgbClr val="00FF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5in3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00FFFF"/>
                </a:solidFill>
              </a:rPr>
              <a:t>roi5</a:t>
            </a:r>
            <a:r>
              <a:rPr lang="en-US" sz="1600" baseline="-25000" dirty="0">
                <a:solidFill>
                  <a:srgbClr val="00FFFF"/>
                </a:solidFill>
              </a:rPr>
              <a:t>PVC</a:t>
            </a:r>
          </a:p>
          <a:p>
            <a:endParaRPr lang="en-US" sz="1600" dirty="0" smtClean="0"/>
          </a:p>
          <a:p>
            <a:r>
              <a:rPr lang="en-US" sz="1600" dirty="0" smtClean="0"/>
              <a:t>roi4</a:t>
            </a:r>
            <a:r>
              <a:rPr lang="en-US" sz="1600" baseline="-25000" dirty="0" smtClean="0"/>
              <a:t>PET </a:t>
            </a:r>
            <a:r>
              <a:rPr lang="en-US" sz="1600" dirty="0"/>
              <a:t>= %</a:t>
            </a:r>
            <a:r>
              <a:rPr lang="en-US" sz="1600" dirty="0" smtClean="0"/>
              <a:t>1in4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0000"/>
                </a:solidFill>
              </a:rPr>
              <a:t>roi1</a:t>
            </a:r>
            <a:r>
              <a:rPr lang="en-US" sz="1600" baseline="-25000" dirty="0">
                <a:solidFill>
                  <a:srgbClr val="FF00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2in4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6600"/>
                </a:solidFill>
              </a:rPr>
              <a:t>roi2</a:t>
            </a:r>
            <a:r>
              <a:rPr lang="en-US" sz="1600" baseline="-25000" dirty="0">
                <a:solidFill>
                  <a:srgbClr val="FF66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3in4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FF00"/>
                </a:solidFill>
              </a:rPr>
              <a:t>roi3</a:t>
            </a:r>
            <a:r>
              <a:rPr lang="en-US" sz="1600" baseline="-25000" dirty="0">
                <a:solidFill>
                  <a:srgbClr val="FFFF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4in4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00FF00"/>
                </a:solidFill>
              </a:rPr>
              <a:t>roi4</a:t>
            </a:r>
            <a:r>
              <a:rPr lang="en-US" sz="1600" baseline="-25000" dirty="0">
                <a:solidFill>
                  <a:srgbClr val="00FF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5in4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00FFFF"/>
                </a:solidFill>
              </a:rPr>
              <a:t>roi5</a:t>
            </a:r>
            <a:r>
              <a:rPr lang="en-US" sz="1600" baseline="-25000" dirty="0">
                <a:solidFill>
                  <a:srgbClr val="00FFFF"/>
                </a:solidFill>
              </a:rPr>
              <a:t>PVC</a:t>
            </a:r>
          </a:p>
          <a:p>
            <a:endParaRPr lang="en-US" sz="1600" dirty="0" smtClean="0"/>
          </a:p>
          <a:p>
            <a:r>
              <a:rPr lang="en-US" sz="1600" dirty="0" smtClean="0"/>
              <a:t>roi5</a:t>
            </a:r>
            <a:r>
              <a:rPr lang="en-US" sz="1600" baseline="-25000" dirty="0" smtClean="0"/>
              <a:t>PET </a:t>
            </a:r>
            <a:r>
              <a:rPr lang="en-US" sz="1600" dirty="0"/>
              <a:t>= %</a:t>
            </a:r>
            <a:r>
              <a:rPr lang="en-US" sz="1600" dirty="0" smtClean="0"/>
              <a:t>1in5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0000"/>
                </a:solidFill>
              </a:rPr>
              <a:t>roi1</a:t>
            </a:r>
            <a:r>
              <a:rPr lang="en-US" sz="1600" baseline="-25000" dirty="0">
                <a:solidFill>
                  <a:srgbClr val="FF00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2in5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6600"/>
                </a:solidFill>
              </a:rPr>
              <a:t>roi2</a:t>
            </a:r>
            <a:r>
              <a:rPr lang="en-US" sz="1600" baseline="-25000" dirty="0">
                <a:solidFill>
                  <a:srgbClr val="FF66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3in5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FFFF00"/>
                </a:solidFill>
              </a:rPr>
              <a:t>roi3</a:t>
            </a:r>
            <a:r>
              <a:rPr lang="en-US" sz="1600" baseline="-25000" dirty="0">
                <a:solidFill>
                  <a:srgbClr val="FFFF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4in5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00FF00"/>
                </a:solidFill>
              </a:rPr>
              <a:t>roi4</a:t>
            </a:r>
            <a:r>
              <a:rPr lang="en-US" sz="1600" baseline="-25000" dirty="0">
                <a:solidFill>
                  <a:srgbClr val="00FF00"/>
                </a:solidFill>
              </a:rPr>
              <a:t>PVC</a:t>
            </a:r>
            <a:r>
              <a:rPr lang="en-US" sz="1600" dirty="0"/>
              <a:t> + %</a:t>
            </a:r>
            <a:r>
              <a:rPr lang="en-US" sz="1600" dirty="0" smtClean="0"/>
              <a:t>5in6 </a:t>
            </a:r>
            <a:r>
              <a:rPr lang="en-US" sz="1600" dirty="0"/>
              <a:t>x </a:t>
            </a:r>
            <a:r>
              <a:rPr lang="en-US" sz="1600" dirty="0">
                <a:solidFill>
                  <a:srgbClr val="00FFFF"/>
                </a:solidFill>
              </a:rPr>
              <a:t>roi5</a:t>
            </a:r>
            <a:r>
              <a:rPr lang="en-US" sz="1600" baseline="-25000" dirty="0">
                <a:solidFill>
                  <a:srgbClr val="00FFFF"/>
                </a:solidFill>
              </a:rPr>
              <a:t>PVC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0003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" y="1677252"/>
            <a:ext cx="8923965" cy="365759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 In this example, 5 equations and 5 unknowns, solve minimizing the error</a:t>
            </a:r>
          </a:p>
          <a:p>
            <a:r>
              <a:rPr lang="en-US" sz="3600" dirty="0" smtClean="0"/>
              <a:t>  Solution depends on ROIs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As you increase number of ROIs, the least squared problems becomes more and more ill-conditioned</a:t>
            </a:r>
            <a:endParaRPr lang="en-US" sz="3600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56540" y="228601"/>
            <a:ext cx="7543800" cy="914400"/>
          </a:xfrm>
        </p:spPr>
        <p:txBody>
          <a:bodyPr/>
          <a:lstStyle/>
          <a:p>
            <a:r>
              <a:rPr lang="en-US" dirty="0" err="1" smtClean="0"/>
              <a:t>Rousset</a:t>
            </a:r>
            <a:r>
              <a:rPr lang="en-US" dirty="0" smtClean="0"/>
              <a:t>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1330" y="228600"/>
            <a:ext cx="7543800" cy="914400"/>
          </a:xfrm>
        </p:spPr>
        <p:txBody>
          <a:bodyPr/>
          <a:lstStyle/>
          <a:p>
            <a:r>
              <a:rPr lang="en-US" sz="3200" dirty="0" smtClean="0"/>
              <a:t>What is happening in your favorite ROI?</a:t>
            </a:r>
            <a:endParaRPr lang="en-US" sz="3200" dirty="0"/>
          </a:p>
        </p:txBody>
      </p:sp>
      <p:pic>
        <p:nvPicPr>
          <p:cNvPr id="6" name="Picture 5" descr="PercentSiginROI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609" y="1392486"/>
            <a:ext cx="6196445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848" y="1359065"/>
            <a:ext cx="201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Entorhinal</a:t>
            </a:r>
            <a:r>
              <a:rPr lang="en-US" dirty="0" smtClean="0"/>
              <a:t> Cortex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0802" y="1677470"/>
            <a:ext cx="184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Occipital Cortex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832" y="1995875"/>
            <a:ext cx="170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Parietal Cortex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0351" y="2314280"/>
            <a:ext cx="166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Frontal Cortex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0163" y="2632685"/>
            <a:ext cx="190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Temporal Cortex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2523" y="2951090"/>
            <a:ext cx="211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Anterior Cingulate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66931" y="3269495"/>
            <a:ext cx="124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Precuneus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44564" y="3587900"/>
            <a:ext cx="216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Posterior Cingulate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71163" y="3906305"/>
            <a:ext cx="104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Caudate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1540" y="4224710"/>
            <a:ext cx="164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Hippocampus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95559" y="454311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Pallidum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13681" y="4861520"/>
            <a:ext cx="1102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Putamen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17087" y="5179926"/>
            <a:ext cx="119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Thalamus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07658" y="5498332"/>
            <a:ext cx="180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Cerebellar Gray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2967" y="581674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Brainstem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30090" y="643807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 signal from </a:t>
            </a:r>
            <a:r>
              <a:rPr lang="en-US" dirty="0" smtClean="0">
                <a:solidFill>
                  <a:srgbClr val="FF0000"/>
                </a:solidFill>
              </a:rPr>
              <a:t>itself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 descr="PercentSiginROI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38" y="1392486"/>
            <a:ext cx="6200716" cy="50292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44823" y="6438073"/>
            <a:ext cx="7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CSF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6" name="Picture 25" descr="PercentSiginROI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85" y="1392486"/>
            <a:ext cx="6183669" cy="5029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13271" y="6438073"/>
            <a:ext cx="165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</a:t>
            </a:r>
            <a:r>
              <a:rPr lang="en-US" dirty="0" smtClean="0">
                <a:solidFill>
                  <a:srgbClr val="00FF00"/>
                </a:solidFill>
              </a:rPr>
              <a:t>White Matter</a:t>
            </a:r>
            <a:endParaRPr lang="en-US" dirty="0">
              <a:solidFill>
                <a:srgbClr val="00FF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7575900" y="1381346"/>
            <a:ext cx="595035" cy="3527482"/>
            <a:chOff x="7575900" y="1381346"/>
            <a:chExt cx="595035" cy="3527482"/>
          </a:xfrm>
        </p:grpSpPr>
        <p:sp>
          <p:nvSpPr>
            <p:cNvPr id="28" name="TextBox 27"/>
            <p:cNvSpPr txBox="1"/>
            <p:nvPr/>
          </p:nvSpPr>
          <p:spPr>
            <a:xfrm>
              <a:off x="7575900" y="1381346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0.20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75900" y="4224710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0.24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75900" y="4539496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0.25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168412" y="2639052"/>
            <a:ext cx="595035" cy="2881560"/>
            <a:chOff x="7168412" y="2639052"/>
            <a:chExt cx="595035" cy="2881560"/>
          </a:xfrm>
        </p:grpSpPr>
        <p:sp>
          <p:nvSpPr>
            <p:cNvPr id="35" name="TextBox 34"/>
            <p:cNvSpPr txBox="1"/>
            <p:nvPr/>
          </p:nvSpPr>
          <p:spPr>
            <a:xfrm>
              <a:off x="7174824" y="2639052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0.10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74824" y="5151280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0.16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4824" y="2937003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0.12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74824" y="356461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0.11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68412" y="4839240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0.14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691042" y="1677833"/>
            <a:ext cx="588623" cy="4497101"/>
            <a:chOff x="6691042" y="1677833"/>
            <a:chExt cx="588623" cy="4497101"/>
          </a:xfrm>
        </p:grpSpPr>
        <p:sp>
          <p:nvSpPr>
            <p:cNvPr id="41" name="TextBox 40"/>
            <p:cNvSpPr txBox="1"/>
            <p:nvPr/>
          </p:nvSpPr>
          <p:spPr>
            <a:xfrm>
              <a:off x="6691042" y="1677833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0.05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91042" y="200375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0.03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91042" y="2314280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0.02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91042" y="3269495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0.08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91042" y="3906305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0.09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91042" y="5492197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0.03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91042" y="5805602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0.06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083003" y="1074143"/>
            <a:ext cx="224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Amount from 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4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7035" y="264882"/>
            <a:ext cx="7543800" cy="914400"/>
          </a:xfrm>
        </p:spPr>
        <p:txBody>
          <a:bodyPr/>
          <a:lstStyle/>
          <a:p>
            <a:r>
              <a:rPr lang="en-US" sz="3600" dirty="0" smtClean="0"/>
              <a:t>What is this Partial Volume Issue???</a:t>
            </a:r>
            <a:endParaRPr lang="en-US" sz="3600" dirty="0"/>
          </a:p>
        </p:txBody>
      </p:sp>
      <p:pic>
        <p:nvPicPr>
          <p:cNvPr id="4" name="Picture 3" descr="simplemod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3" y="1670984"/>
            <a:ext cx="4572000" cy="4572000"/>
          </a:xfrm>
          <a:prstGeom prst="rect">
            <a:avLst/>
          </a:prstGeom>
        </p:spPr>
      </p:pic>
      <p:pic>
        <p:nvPicPr>
          <p:cNvPr id="5" name="Picture 4" descr="simplemodel_zoo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90" y="1670984"/>
            <a:ext cx="2064236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923" y="1179282"/>
            <a:ext cx="149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 Brain</a:t>
            </a:r>
            <a:endParaRPr lang="en-US" dirty="0"/>
          </a:p>
        </p:txBody>
      </p:sp>
      <p:pic>
        <p:nvPicPr>
          <p:cNvPr id="9" name="Picture 8" descr="roionl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212" y="1670984"/>
            <a:ext cx="2061714" cy="4572000"/>
          </a:xfrm>
          <a:prstGeom prst="rect">
            <a:avLst/>
          </a:prstGeom>
        </p:spPr>
      </p:pic>
      <p:pic>
        <p:nvPicPr>
          <p:cNvPr id="10" name="Picture 9" descr="smooth_roionl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73" y="1670984"/>
            <a:ext cx="2060953" cy="4572000"/>
          </a:xfrm>
          <a:prstGeom prst="rect">
            <a:avLst/>
          </a:prstGeom>
        </p:spPr>
      </p:pic>
      <p:pic>
        <p:nvPicPr>
          <p:cNvPr id="11" name="Picture 10" descr="csfonl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90" y="1670984"/>
            <a:ext cx="2064236" cy="4572000"/>
          </a:xfrm>
          <a:prstGeom prst="rect">
            <a:avLst/>
          </a:prstGeom>
        </p:spPr>
      </p:pic>
      <p:pic>
        <p:nvPicPr>
          <p:cNvPr id="12" name="Picture 11" descr="smooth_csfonly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90" y="1670984"/>
            <a:ext cx="2064236" cy="4572000"/>
          </a:xfrm>
          <a:prstGeom prst="rect">
            <a:avLst/>
          </a:prstGeom>
        </p:spPr>
      </p:pic>
      <p:pic>
        <p:nvPicPr>
          <p:cNvPr id="13" name="Picture 12" descr="whiteonl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90" y="1670984"/>
            <a:ext cx="2064236" cy="4572000"/>
          </a:xfrm>
          <a:prstGeom prst="rect">
            <a:avLst/>
          </a:prstGeom>
        </p:spPr>
      </p:pic>
      <p:pic>
        <p:nvPicPr>
          <p:cNvPr id="14" name="Picture 13" descr="smooth_whiteonly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90" y="1670984"/>
            <a:ext cx="2064236" cy="4572000"/>
          </a:xfrm>
          <a:prstGeom prst="rect">
            <a:avLst/>
          </a:prstGeom>
        </p:spPr>
      </p:pic>
      <p:pic>
        <p:nvPicPr>
          <p:cNvPr id="15" name="Picture 14" descr="othergonly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90" y="1670984"/>
            <a:ext cx="2064236" cy="4572000"/>
          </a:xfrm>
          <a:prstGeom prst="rect">
            <a:avLst/>
          </a:prstGeom>
        </p:spPr>
      </p:pic>
      <p:pic>
        <p:nvPicPr>
          <p:cNvPr id="16" name="Picture 15" descr="smooth_othergonly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27" y="1670984"/>
            <a:ext cx="2060499" cy="4572000"/>
          </a:xfrm>
          <a:prstGeom prst="rect">
            <a:avLst/>
          </a:prstGeom>
        </p:spPr>
      </p:pic>
      <p:pic>
        <p:nvPicPr>
          <p:cNvPr id="17" name="Picture 16" descr="smooth_zoomal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90" y="1670984"/>
            <a:ext cx="2064236" cy="4572000"/>
          </a:xfrm>
          <a:prstGeom prst="rect">
            <a:avLst/>
          </a:prstGeom>
        </p:spPr>
      </p:pic>
      <p:pic>
        <p:nvPicPr>
          <p:cNvPr id="18" name="Picture 17" descr="smoothsimplemodel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3" y="1670984"/>
            <a:ext cx="457200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8872" y="3074612"/>
            <a:ext cx="635040" cy="1604146"/>
          </a:xfrm>
          <a:prstGeom prst="rect">
            <a:avLst/>
          </a:prstGeom>
          <a:noFill/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smooth_mask_zoomall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90" y="1670984"/>
            <a:ext cx="2064236" cy="4572000"/>
          </a:xfrm>
          <a:prstGeom prst="rect">
            <a:avLst/>
          </a:prstGeom>
        </p:spPr>
      </p:pic>
      <p:pic>
        <p:nvPicPr>
          <p:cNvPr id="20" name="Picture 19" descr="zoom_ideal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90" y="1670984"/>
            <a:ext cx="206423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4457" y="1545429"/>
            <a:ext cx="8283264" cy="4692914"/>
          </a:xfrm>
        </p:spPr>
        <p:txBody>
          <a:bodyPr/>
          <a:lstStyle/>
          <a:p>
            <a:r>
              <a:rPr lang="en-US" dirty="0" smtClean="0"/>
              <a:t>  Combines ROI-based and </a:t>
            </a:r>
            <a:r>
              <a:rPr lang="en-US" dirty="0" err="1" smtClean="0"/>
              <a:t>voxelwise</a:t>
            </a:r>
            <a:r>
              <a:rPr lang="en-US" dirty="0" smtClean="0"/>
              <a:t> PVC-</a:t>
            </a:r>
            <a:r>
              <a:rPr lang="en-US" dirty="0" err="1" smtClean="0"/>
              <a:t>ing</a:t>
            </a:r>
            <a:r>
              <a:rPr lang="en-US" dirty="0" smtClean="0"/>
              <a:t>.  </a:t>
            </a:r>
          </a:p>
          <a:p>
            <a:r>
              <a:rPr lang="en-US" dirty="0" smtClean="0"/>
              <a:t>  Does </a:t>
            </a:r>
            <a:r>
              <a:rPr lang="en-US" dirty="0"/>
              <a:t>not require complete and accurate </a:t>
            </a:r>
            <a:r>
              <a:rPr lang="en-US" dirty="0" smtClean="0"/>
              <a:t>segmentation.  Define ROIs you feel confident about, all else will be solved </a:t>
            </a:r>
            <a:r>
              <a:rPr lang="en-US" dirty="0" err="1" smtClean="0"/>
              <a:t>voxelwise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  Process is iterative</a:t>
            </a:r>
          </a:p>
          <a:p>
            <a:pPr lvl="1"/>
            <a:r>
              <a:rPr lang="en-US" dirty="0" smtClean="0"/>
              <a:t>code guesses initial PVC values in image (both ROI and </a:t>
            </a:r>
            <a:r>
              <a:rPr lang="en-US" dirty="0" err="1" smtClean="0"/>
              <a:t>voxelwise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smooths</a:t>
            </a:r>
            <a:r>
              <a:rPr lang="en-US" dirty="0" smtClean="0"/>
              <a:t> image</a:t>
            </a:r>
          </a:p>
          <a:p>
            <a:pPr lvl="1"/>
            <a:r>
              <a:rPr lang="en-US" dirty="0" smtClean="0"/>
              <a:t>calculates error</a:t>
            </a:r>
          </a:p>
          <a:p>
            <a:pPr lvl="1"/>
            <a:r>
              <a:rPr lang="en-US" dirty="0" smtClean="0"/>
              <a:t>updates guess to PVC value… repeat</a:t>
            </a:r>
          </a:p>
          <a:p>
            <a:pPr lvl="1"/>
            <a:r>
              <a:rPr lang="en-US" dirty="0" smtClean="0"/>
              <a:t> you can decide number of iterations.</a:t>
            </a:r>
          </a:p>
          <a:p>
            <a:r>
              <a:rPr lang="en-US" dirty="0"/>
              <a:t> </a:t>
            </a:r>
            <a:r>
              <a:rPr lang="en-US" dirty="0" smtClean="0"/>
              <a:t> Its slow (depends on number of ROIs/voxels and number of iterations).</a:t>
            </a:r>
          </a:p>
          <a:p>
            <a:r>
              <a:rPr lang="en-US" dirty="0"/>
              <a:t> </a:t>
            </a:r>
            <a:r>
              <a:rPr lang="en-US" dirty="0" smtClean="0"/>
              <a:t> Code runs analyze format images.  I can only get it to work for 1 image at a time.</a:t>
            </a:r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56540" y="228601"/>
            <a:ext cx="7543800" cy="914400"/>
          </a:xfrm>
        </p:spPr>
        <p:txBody>
          <a:bodyPr/>
          <a:lstStyle/>
          <a:p>
            <a:r>
              <a:rPr lang="en-US" dirty="0" smtClean="0"/>
              <a:t>PARSLR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3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65559" y="1409895"/>
            <a:ext cx="8235853" cy="5140365"/>
          </a:xfrm>
        </p:spPr>
        <p:txBody>
          <a:bodyPr/>
          <a:lstStyle/>
          <a:p>
            <a:r>
              <a:rPr lang="en-US" dirty="0" err="1" smtClean="0"/>
              <a:t>Biograph</a:t>
            </a:r>
            <a:r>
              <a:rPr lang="en-US" dirty="0" smtClean="0"/>
              <a:t> 4mm smooth (calculated using Hoffman)</a:t>
            </a:r>
          </a:p>
          <a:p>
            <a:pPr lvl="1"/>
            <a:r>
              <a:rPr lang="en-US" dirty="0" smtClean="0"/>
              <a:t>6.5 x 6.5 x 7.25mm</a:t>
            </a:r>
          </a:p>
          <a:p>
            <a:r>
              <a:rPr lang="en-US" dirty="0" err="1" smtClean="0"/>
              <a:t>Biograph</a:t>
            </a:r>
            <a:r>
              <a:rPr lang="en-US" dirty="0" smtClean="0"/>
              <a:t> 4mm smooth (estimated from 2014 paper)</a:t>
            </a:r>
          </a:p>
          <a:p>
            <a:pPr lvl="1"/>
            <a:r>
              <a:rPr lang="en-US" dirty="0" smtClean="0"/>
              <a:t>7.1mm in center, 7.7mm at 8cm peripheral to center</a:t>
            </a:r>
          </a:p>
          <a:p>
            <a:r>
              <a:rPr lang="en-US" dirty="0" err="1" smtClean="0"/>
              <a:t>Biograph</a:t>
            </a:r>
            <a:r>
              <a:rPr lang="en-US" dirty="0" smtClean="0"/>
              <a:t> 0mm smooth (calculated using Hoffman)</a:t>
            </a:r>
          </a:p>
          <a:p>
            <a:pPr lvl="1"/>
            <a:r>
              <a:rPr lang="en-US" dirty="0" smtClean="0"/>
              <a:t>5.5 x 5.5 x 5.25 mm</a:t>
            </a:r>
          </a:p>
          <a:p>
            <a:r>
              <a:rPr lang="en-US" dirty="0" err="1" smtClean="0"/>
              <a:t>Biograph</a:t>
            </a:r>
            <a:r>
              <a:rPr lang="en-US" dirty="0" smtClean="0"/>
              <a:t> 0mm smooth (from 2014 paper)</a:t>
            </a:r>
          </a:p>
          <a:p>
            <a:pPr lvl="1"/>
            <a:r>
              <a:rPr lang="en-US" dirty="0" smtClean="0"/>
              <a:t>5.83mm in center, 6.61mm at 8cm peripheral to center</a:t>
            </a:r>
          </a:p>
          <a:p>
            <a:r>
              <a:rPr lang="en-US" dirty="0" smtClean="0"/>
              <a:t>HR 4mm smooth</a:t>
            </a:r>
          </a:p>
          <a:p>
            <a:pPr lvl="1"/>
            <a:r>
              <a:rPr lang="en-US" dirty="0" smtClean="0"/>
              <a:t>7 x 7 x 7.5mm</a:t>
            </a:r>
          </a:p>
          <a:p>
            <a:r>
              <a:rPr lang="en-US" dirty="0" smtClean="0"/>
              <a:t>HR 0mm smooth</a:t>
            </a:r>
          </a:p>
          <a:p>
            <a:pPr lvl="1"/>
            <a:r>
              <a:rPr lang="en-US" dirty="0"/>
              <a:t>5.67 x 5.67 x 6.42mm</a:t>
            </a:r>
          </a:p>
          <a:p>
            <a:pPr marL="384048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5560" y="331721"/>
            <a:ext cx="7543800" cy="914400"/>
          </a:xfrm>
        </p:spPr>
        <p:txBody>
          <a:bodyPr/>
          <a:lstStyle/>
          <a:p>
            <a:r>
              <a:rPr lang="en-US" dirty="0" smtClean="0"/>
              <a:t>Resolution of scanner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0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85800" y="567586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Order of Business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184474" y="1719045"/>
            <a:ext cx="7045126" cy="4597277"/>
          </a:xfrm>
        </p:spPr>
        <p:txBody>
          <a:bodyPr>
            <a:noAutofit/>
          </a:bodyPr>
          <a:lstStyle/>
          <a:p>
            <a:r>
              <a:rPr lang="en-US" sz="4400" dirty="0" smtClean="0"/>
              <a:t> </a:t>
            </a:r>
            <a:r>
              <a:rPr lang="en-US" sz="4000" dirty="0" smtClean="0"/>
              <a:t>Explain Methods </a:t>
            </a:r>
          </a:p>
          <a:p>
            <a:r>
              <a:rPr lang="en-US" sz="4000" dirty="0" smtClean="0">
                <a:solidFill>
                  <a:srgbClr val="FFFF00"/>
                </a:solidFill>
              </a:rPr>
              <a:t>  Results: Fake Data</a:t>
            </a:r>
          </a:p>
          <a:p>
            <a:r>
              <a:rPr lang="en-US" sz="4000" dirty="0" smtClean="0"/>
              <a:t>  Results: Tau Data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How to run PVC scripts</a:t>
            </a:r>
          </a:p>
        </p:txBody>
      </p:sp>
    </p:spTree>
    <p:extLst>
      <p:ext uri="{BB962C8B-B14F-4D97-AF65-F5344CB8AC3E}">
        <p14:creationId xmlns:p14="http://schemas.microsoft.com/office/powerpoint/2010/main" val="30092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7905" y="2361658"/>
            <a:ext cx="4548173" cy="3453368"/>
          </a:xfrm>
        </p:spPr>
        <p:txBody>
          <a:bodyPr>
            <a:normAutofit/>
          </a:bodyPr>
          <a:lstStyle/>
          <a:p>
            <a:r>
              <a:rPr lang="en-US" dirty="0" smtClean="0"/>
              <a:t>Simple Model : </a:t>
            </a:r>
          </a:p>
          <a:p>
            <a:pPr lvl="1"/>
            <a:r>
              <a:rPr lang="en-US" dirty="0"/>
              <a:t>Cerebellar Gray = 1</a:t>
            </a:r>
          </a:p>
          <a:p>
            <a:pPr lvl="1"/>
            <a:r>
              <a:rPr lang="en-US" dirty="0"/>
              <a:t>Brain1: white = 1 &amp; all else = </a:t>
            </a:r>
            <a:r>
              <a:rPr lang="en-US" dirty="0" smtClean="0"/>
              <a:t>1 </a:t>
            </a:r>
          </a:p>
          <a:p>
            <a:pPr marL="384048" lvl="1" indent="0">
              <a:buNone/>
            </a:pPr>
            <a:r>
              <a:rPr lang="en-US" dirty="0"/>
              <a:t> </a:t>
            </a:r>
            <a:r>
              <a:rPr lang="en-US" dirty="0" smtClean="0"/>
              <a:t>  (so frontal=hippocampus=temporal)</a:t>
            </a:r>
            <a:endParaRPr lang="en-US" dirty="0"/>
          </a:p>
          <a:p>
            <a:pPr lvl="1"/>
            <a:r>
              <a:rPr lang="en-US" dirty="0"/>
              <a:t>Brain2: white = 1 &amp; all else = 1.5</a:t>
            </a:r>
          </a:p>
          <a:p>
            <a:pPr lvl="1"/>
            <a:r>
              <a:rPr lang="en-US" dirty="0"/>
              <a:t>Brain3: white = 1 &amp; all else = 2</a:t>
            </a:r>
          </a:p>
          <a:p>
            <a:pPr lvl="1"/>
            <a:r>
              <a:rPr lang="en-US" dirty="0"/>
              <a:t>Continue cycling through 1-3 (by </a:t>
            </a:r>
            <a:endParaRPr lang="en-US" dirty="0" smtClean="0"/>
          </a:p>
          <a:p>
            <a:pPr marL="384048" lvl="1" indent="0">
              <a:buNone/>
            </a:pPr>
            <a:r>
              <a:rPr lang="en-US" dirty="0"/>
              <a:t> </a:t>
            </a:r>
            <a:r>
              <a:rPr lang="en-US" dirty="0" smtClean="0"/>
              <a:t>    0.5 </a:t>
            </a:r>
            <a:r>
              <a:rPr lang="en-US" dirty="0"/>
              <a:t>intervals) until I have </a:t>
            </a:r>
            <a:r>
              <a:rPr lang="en-US" dirty="0" smtClean="0"/>
              <a:t>Brain25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9855" y="331721"/>
            <a:ext cx="7543800" cy="914400"/>
          </a:xfrm>
        </p:spPr>
        <p:txBody>
          <a:bodyPr/>
          <a:lstStyle/>
          <a:p>
            <a:r>
              <a:rPr lang="en-US" sz="4400" dirty="0" smtClean="0"/>
              <a:t>Methods for testing</a:t>
            </a:r>
            <a:endParaRPr lang="en-US" sz="44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467553" y="2584456"/>
            <a:ext cx="4548173" cy="3382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Complicated </a:t>
            </a:r>
            <a:r>
              <a:rPr lang="en-US" dirty="0"/>
              <a:t>Model </a:t>
            </a:r>
          </a:p>
          <a:p>
            <a:pPr lvl="1"/>
            <a:r>
              <a:rPr lang="en-US" dirty="0"/>
              <a:t>Cerebellar Gray = 1</a:t>
            </a:r>
          </a:p>
          <a:p>
            <a:pPr lvl="1"/>
            <a:r>
              <a:rPr lang="en-US" dirty="0"/>
              <a:t>Brain1: white = 1+noise &amp; all else = randomly assigned values from 1-3.5, so ROIs have different values, but values are homogenous within ROI </a:t>
            </a:r>
          </a:p>
          <a:p>
            <a:pPr lvl="1"/>
            <a:r>
              <a:rPr lang="en-US" dirty="0"/>
              <a:t>Continue cycling through white matter values creating 375 possible brains</a:t>
            </a:r>
          </a:p>
          <a:p>
            <a:endParaRPr lang="en-US" dirty="0" smtClean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197905" y="1281629"/>
            <a:ext cx="7738082" cy="1567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a subject’s MRI scan, segmented using </a:t>
            </a:r>
            <a:r>
              <a:rPr lang="en-US" dirty="0" err="1" smtClean="0"/>
              <a:t>Freesurfer</a:t>
            </a:r>
            <a:endParaRPr lang="en-US" dirty="0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77987" y="2298606"/>
            <a:ext cx="8948113" cy="4480560"/>
            <a:chOff x="77987" y="2298606"/>
            <a:chExt cx="8948113" cy="4480560"/>
          </a:xfrm>
        </p:grpSpPr>
        <p:pic>
          <p:nvPicPr>
            <p:cNvPr id="9" name="Picture 8" descr="basicExampl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87" y="2298606"/>
              <a:ext cx="4480560" cy="4480560"/>
            </a:xfrm>
            <a:prstGeom prst="rect">
              <a:avLst/>
            </a:prstGeom>
          </p:spPr>
        </p:pic>
        <p:pic>
          <p:nvPicPr>
            <p:cNvPr id="10" name="Picture 9" descr="randgExampl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540" y="2298606"/>
              <a:ext cx="4480560" cy="448056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7987" y="2298606"/>
            <a:ext cx="8948113" cy="4480560"/>
            <a:chOff x="77987" y="2298606"/>
            <a:chExt cx="8948113" cy="4480560"/>
          </a:xfrm>
        </p:grpSpPr>
        <p:pic>
          <p:nvPicPr>
            <p:cNvPr id="15" name="Picture 14" descr="sbasicexampl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87" y="2298606"/>
              <a:ext cx="4480560" cy="4480560"/>
            </a:xfrm>
            <a:prstGeom prst="rect">
              <a:avLst/>
            </a:prstGeom>
          </p:spPr>
        </p:pic>
        <p:pic>
          <p:nvPicPr>
            <p:cNvPr id="16" name="Picture 15" descr="scomplicatedexample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540" y="2298606"/>
              <a:ext cx="4480560" cy="448056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7987" y="2298606"/>
            <a:ext cx="8948113" cy="4480560"/>
            <a:chOff x="77987" y="2298606"/>
            <a:chExt cx="8948113" cy="4480560"/>
          </a:xfrm>
        </p:grpSpPr>
        <p:pic>
          <p:nvPicPr>
            <p:cNvPr id="19" name="Picture 18" descr="basic_masked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87" y="2298606"/>
              <a:ext cx="4480560" cy="4480560"/>
            </a:xfrm>
            <a:prstGeom prst="rect">
              <a:avLst/>
            </a:prstGeom>
          </p:spPr>
        </p:pic>
        <p:pic>
          <p:nvPicPr>
            <p:cNvPr id="20" name="Picture 19" descr="complicated_masked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540" y="2298606"/>
              <a:ext cx="4480560" cy="448056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0790" y="2210410"/>
            <a:ext cx="5966133" cy="386899"/>
            <a:chOff x="30790" y="2210410"/>
            <a:chExt cx="5966133" cy="386899"/>
          </a:xfrm>
        </p:grpSpPr>
        <p:sp>
          <p:nvSpPr>
            <p:cNvPr id="12" name="TextBox 11"/>
            <p:cNvSpPr txBox="1"/>
            <p:nvPr/>
          </p:nvSpPr>
          <p:spPr>
            <a:xfrm>
              <a:off x="4500976" y="2227977"/>
              <a:ext cx="1495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Complicated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790" y="2210410"/>
              <a:ext cx="89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Simple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436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9855" y="331721"/>
            <a:ext cx="7543800" cy="914400"/>
          </a:xfrm>
        </p:spPr>
        <p:txBody>
          <a:bodyPr/>
          <a:lstStyle/>
          <a:p>
            <a:r>
              <a:rPr lang="en-US" sz="4400" dirty="0" smtClean="0"/>
              <a:t>PVC 2 compartment results</a:t>
            </a:r>
            <a:endParaRPr lang="en-US" sz="4400" dirty="0"/>
          </a:p>
        </p:txBody>
      </p:sp>
      <p:pic>
        <p:nvPicPr>
          <p:cNvPr id="4" name="Picture 3" descr="PVC2_basic_LFrontalHippo_orig_vs_smoothncer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7" y="1964232"/>
            <a:ext cx="8229600" cy="4155711"/>
          </a:xfrm>
          <a:prstGeom prst="rect">
            <a:avLst/>
          </a:prstGeom>
        </p:spPr>
      </p:pic>
      <p:pic>
        <p:nvPicPr>
          <p:cNvPr id="5" name="Picture 4" descr="PVC2_basic_LFrontalHippo_orig_vs_PVC2ncer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7" y="1964232"/>
            <a:ext cx="8229600" cy="4155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077" y="6231915"/>
            <a:ext cx="643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is the correction not perfect when gray = gray = white ??</a:t>
            </a:r>
            <a:endParaRPr lang="en-US" dirty="0"/>
          </a:p>
        </p:txBody>
      </p:sp>
      <p:pic>
        <p:nvPicPr>
          <p:cNvPr id="7" name="Picture 6" descr="PVC2_basic_LFrontalHippo_orig_vs_PVC2_nonor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7" y="1964232"/>
            <a:ext cx="8229600" cy="41557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6717" y="6488668"/>
            <a:ext cx="759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**Due to Normalization by Cerebellar Gray &amp; effect of Cerebellar White</a:t>
            </a:r>
            <a:endParaRPr lang="en-US" dirty="0"/>
          </a:p>
        </p:txBody>
      </p:sp>
      <p:pic>
        <p:nvPicPr>
          <p:cNvPr id="9" name="Picture 8" descr="PVC2_randg_LFrontalHippo_orig_vs_smooth2ncere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7" y="1964232"/>
            <a:ext cx="8229600" cy="41557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4231" y="1397200"/>
            <a:ext cx="3652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Simple Model Results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34231" y="1397200"/>
            <a:ext cx="4589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Complicated Model Results</a:t>
            </a:r>
            <a:endParaRPr lang="en-US" sz="2800" dirty="0"/>
          </a:p>
        </p:txBody>
      </p:sp>
      <p:pic>
        <p:nvPicPr>
          <p:cNvPr id="12" name="Picture 11" descr="PVC2_randg_LFrontalHippo_orig_vs_PVC2ncere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7" y="1964232"/>
            <a:ext cx="8229600" cy="41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9855" y="331721"/>
            <a:ext cx="7543800" cy="914400"/>
          </a:xfrm>
        </p:spPr>
        <p:txBody>
          <a:bodyPr/>
          <a:lstStyle/>
          <a:p>
            <a:r>
              <a:rPr lang="en-US" sz="4400" dirty="0" smtClean="0"/>
              <a:t>PVC 3 compartment results</a:t>
            </a:r>
            <a:endParaRPr lang="en-US" sz="4400" dirty="0"/>
          </a:p>
        </p:txBody>
      </p:sp>
      <p:pic>
        <p:nvPicPr>
          <p:cNvPr id="5" name="Picture 4" descr="PVC3_basic_LFrontalHippo_orig_vs_PVC2ncer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1965960"/>
            <a:ext cx="8229600" cy="4155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336" y="6303467"/>
            <a:ext cx="443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 Almost perfect.  Why is it not perfect ??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16271" y="6303467"/>
            <a:ext cx="336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to white matter estimation</a:t>
            </a:r>
            <a:endParaRPr lang="en-US" dirty="0"/>
          </a:p>
        </p:txBody>
      </p:sp>
      <p:pic>
        <p:nvPicPr>
          <p:cNvPr id="9" name="Picture 8" descr="PVC3_randg_LFrontalHippo_orig_vs_PVC2ncer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1965960"/>
            <a:ext cx="8229600" cy="41557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4231" y="1397200"/>
            <a:ext cx="4589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Complicated Model Results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34231" y="1397200"/>
            <a:ext cx="3652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Simple Model 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379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9855" y="331721"/>
            <a:ext cx="7543800" cy="914400"/>
          </a:xfrm>
        </p:spPr>
        <p:txBody>
          <a:bodyPr/>
          <a:lstStyle/>
          <a:p>
            <a:r>
              <a:rPr lang="en-US" sz="4400" dirty="0" err="1" smtClean="0"/>
              <a:t>Rousset</a:t>
            </a:r>
            <a:r>
              <a:rPr lang="en-US" sz="4400" dirty="0" smtClean="0"/>
              <a:t> results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402336" y="6069527"/>
            <a:ext cx="443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 Almost perfect.  Why is it not perfect ??</a:t>
            </a:r>
            <a:endParaRPr lang="en-US" dirty="0"/>
          </a:p>
        </p:txBody>
      </p:sp>
      <p:pic>
        <p:nvPicPr>
          <p:cNvPr id="2" name="Picture 1" descr="rous_basic_LFrontalHippo_orig_vs_PVC2ncere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1965960"/>
            <a:ext cx="8229600" cy="4155711"/>
          </a:xfrm>
          <a:prstGeom prst="rect">
            <a:avLst/>
          </a:prstGeom>
        </p:spPr>
      </p:pic>
      <p:pic>
        <p:nvPicPr>
          <p:cNvPr id="3" name="Picture 2" descr="rous_randg_LFrontalHippo_orig_vs_PVC2ncer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1965960"/>
            <a:ext cx="8229600" cy="41557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4231" y="1397200"/>
            <a:ext cx="4589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Complicated Model Results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34231" y="1397200"/>
            <a:ext cx="3652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Simple Model Results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3897" y="6427721"/>
            <a:ext cx="811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ROIs used to create PET scan-like image, big ROIs used in </a:t>
            </a:r>
            <a:r>
              <a:rPr lang="en-US" dirty="0" err="1" smtClean="0"/>
              <a:t>Rousset</a:t>
            </a:r>
            <a:r>
              <a:rPr lang="en-US" dirty="0" smtClean="0"/>
              <a:t> PVC.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1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85800" y="567586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Order of Business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184474" y="1719045"/>
            <a:ext cx="7045126" cy="4597277"/>
          </a:xfrm>
        </p:spPr>
        <p:txBody>
          <a:bodyPr>
            <a:noAutofit/>
          </a:bodyPr>
          <a:lstStyle/>
          <a:p>
            <a:r>
              <a:rPr lang="en-US" sz="4400" dirty="0" smtClean="0"/>
              <a:t> </a:t>
            </a:r>
            <a:r>
              <a:rPr lang="en-US" sz="4000" dirty="0" smtClean="0"/>
              <a:t>Explain Methods </a:t>
            </a:r>
          </a:p>
          <a:p>
            <a:r>
              <a:rPr lang="en-US" sz="4000" dirty="0" smtClean="0"/>
              <a:t>  Results: Fake Data</a:t>
            </a:r>
          </a:p>
          <a:p>
            <a:r>
              <a:rPr lang="en-US" sz="4000" dirty="0" smtClean="0">
                <a:solidFill>
                  <a:srgbClr val="FFFF00"/>
                </a:solidFill>
              </a:rPr>
              <a:t>  Results: Tau Data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How to run PVC scripts</a:t>
            </a:r>
          </a:p>
        </p:txBody>
      </p:sp>
    </p:spTree>
    <p:extLst>
      <p:ext uri="{BB962C8B-B14F-4D97-AF65-F5344CB8AC3E}">
        <p14:creationId xmlns:p14="http://schemas.microsoft.com/office/powerpoint/2010/main" val="30092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9855" y="331721"/>
            <a:ext cx="7543800" cy="914400"/>
          </a:xfrm>
        </p:spPr>
        <p:txBody>
          <a:bodyPr/>
          <a:lstStyle/>
          <a:p>
            <a:r>
              <a:rPr lang="en-US" sz="4400" dirty="0" smtClean="0"/>
              <a:t>PVC on Tau Data: TACs</a:t>
            </a:r>
            <a:endParaRPr lang="en-US" sz="4400" dirty="0"/>
          </a:p>
        </p:txBody>
      </p:sp>
      <p:pic>
        <p:nvPicPr>
          <p:cNvPr id="5" name="Picture 4" descr="B10-282ta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5" y="1348856"/>
            <a:ext cx="6061559" cy="5029200"/>
          </a:xfrm>
          <a:prstGeom prst="rect">
            <a:avLst/>
          </a:prstGeom>
        </p:spPr>
      </p:pic>
      <p:pic>
        <p:nvPicPr>
          <p:cNvPr id="6" name="Picture 5" descr="B10-298ta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5" y="1348856"/>
            <a:ext cx="6061560" cy="5029200"/>
          </a:xfrm>
          <a:prstGeom prst="rect">
            <a:avLst/>
          </a:prstGeom>
        </p:spPr>
      </p:pic>
      <p:pic>
        <p:nvPicPr>
          <p:cNvPr id="7" name="Picture 6" descr="B14-237ta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5" y="1348856"/>
            <a:ext cx="6061560" cy="5029200"/>
          </a:xfrm>
          <a:prstGeom prst="rect">
            <a:avLst/>
          </a:prstGeom>
        </p:spPr>
      </p:pic>
      <p:pic>
        <p:nvPicPr>
          <p:cNvPr id="8" name="Picture 7" descr="B14-303ta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5" y="1348856"/>
            <a:ext cx="6061560" cy="50292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847553" y="1994042"/>
            <a:ext cx="2185035" cy="142590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1512" y="2107153"/>
            <a:ext cx="19062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Cerebellar Gray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Temporal Cortex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Hippocampus</a:t>
            </a:r>
          </a:p>
          <a:p>
            <a:r>
              <a:rPr lang="en-US" dirty="0" smtClean="0">
                <a:solidFill>
                  <a:srgbClr val="00FF00"/>
                </a:solidFill>
              </a:rPr>
              <a:t>Thalamus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9855" y="331721"/>
            <a:ext cx="7543800" cy="914400"/>
          </a:xfrm>
        </p:spPr>
        <p:txBody>
          <a:bodyPr/>
          <a:lstStyle/>
          <a:p>
            <a:r>
              <a:rPr lang="en-US" sz="4400" dirty="0" smtClean="0"/>
              <a:t>PVC on Tau Data: SUVR </a:t>
            </a:r>
            <a:endParaRPr lang="en-US" sz="4400" dirty="0"/>
          </a:p>
        </p:txBody>
      </p:sp>
      <p:sp>
        <p:nvSpPr>
          <p:cNvPr id="10" name="Rounded Rectangle 9"/>
          <p:cNvSpPr/>
          <p:nvPr/>
        </p:nvSpPr>
        <p:spPr>
          <a:xfrm>
            <a:off x="6847553" y="1994042"/>
            <a:ext cx="2185035" cy="1158549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1512" y="2107153"/>
            <a:ext cx="1906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Temporal Cortex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Hippocampus</a:t>
            </a:r>
          </a:p>
          <a:p>
            <a:r>
              <a:rPr lang="en-US" dirty="0" smtClean="0">
                <a:solidFill>
                  <a:srgbClr val="00FF00"/>
                </a:solidFill>
              </a:rPr>
              <a:t>Thalamus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B10-282suv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4" y="1348856"/>
            <a:ext cx="5943600" cy="5029200"/>
          </a:xfrm>
          <a:prstGeom prst="rect">
            <a:avLst/>
          </a:prstGeom>
        </p:spPr>
      </p:pic>
      <p:pic>
        <p:nvPicPr>
          <p:cNvPr id="3" name="Picture 2" descr="B10-298suv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4" y="1348856"/>
            <a:ext cx="5943600" cy="5029200"/>
          </a:xfrm>
          <a:prstGeom prst="rect">
            <a:avLst/>
          </a:prstGeom>
        </p:spPr>
      </p:pic>
      <p:pic>
        <p:nvPicPr>
          <p:cNvPr id="11" name="Picture 10" descr="B14-237suv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4" y="1348856"/>
            <a:ext cx="5943600" cy="5029200"/>
          </a:xfrm>
          <a:prstGeom prst="rect">
            <a:avLst/>
          </a:prstGeom>
        </p:spPr>
      </p:pic>
      <p:pic>
        <p:nvPicPr>
          <p:cNvPr id="12" name="Picture 11" descr="B14-303suv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74" y="1348856"/>
            <a:ext cx="5943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7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whitemaskonl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9" y="3743005"/>
            <a:ext cx="3017520" cy="3017520"/>
          </a:xfrm>
          <a:prstGeom prst="rect">
            <a:avLst/>
          </a:prstGeom>
        </p:spPr>
      </p:pic>
      <p:pic>
        <p:nvPicPr>
          <p:cNvPr id="22" name="Picture 21" descr="graymaskon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9" y="690659"/>
            <a:ext cx="3017520" cy="3017520"/>
          </a:xfrm>
          <a:prstGeom prst="rect">
            <a:avLst/>
          </a:prstGeom>
        </p:spPr>
      </p:pic>
      <p:pic>
        <p:nvPicPr>
          <p:cNvPr id="4" name="Picture 3" descr="smoothedPE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690659"/>
            <a:ext cx="3017520" cy="3017520"/>
          </a:xfrm>
          <a:prstGeom prst="rect">
            <a:avLst/>
          </a:prstGeom>
        </p:spPr>
      </p:pic>
      <p:pic>
        <p:nvPicPr>
          <p:cNvPr id="5" name="Picture 4" descr="unsmoothedPE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690659"/>
            <a:ext cx="3017520" cy="3017520"/>
          </a:xfrm>
          <a:prstGeom prst="rect">
            <a:avLst/>
          </a:prstGeom>
        </p:spPr>
      </p:pic>
      <p:pic>
        <p:nvPicPr>
          <p:cNvPr id="6" name="Picture 5" descr="zoom_unsmoothedP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3743005"/>
            <a:ext cx="3017520" cy="30175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3245" y="1581866"/>
            <a:ext cx="891282" cy="89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moothed_gray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9" y="690659"/>
            <a:ext cx="3017520" cy="3017520"/>
          </a:xfrm>
          <a:prstGeom prst="rect">
            <a:avLst/>
          </a:prstGeom>
        </p:spPr>
      </p:pic>
      <p:pic>
        <p:nvPicPr>
          <p:cNvPr id="9" name="Picture 8" descr="maskedsmoothed_gra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9" y="690659"/>
            <a:ext cx="3017520" cy="3017520"/>
          </a:xfrm>
          <a:prstGeom prst="rect">
            <a:avLst/>
          </a:prstGeom>
        </p:spPr>
      </p:pic>
      <p:pic>
        <p:nvPicPr>
          <p:cNvPr id="10" name="Picture 9" descr="smoothed_whit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9" y="3743005"/>
            <a:ext cx="3017520" cy="3017520"/>
          </a:xfrm>
          <a:prstGeom prst="rect">
            <a:avLst/>
          </a:prstGeom>
        </p:spPr>
      </p:pic>
      <p:pic>
        <p:nvPicPr>
          <p:cNvPr id="11" name="Picture 10" descr="masked_smoothed_white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9" y="3743005"/>
            <a:ext cx="3017520" cy="30175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-136160"/>
            <a:ext cx="7543800" cy="914400"/>
          </a:xfrm>
        </p:spPr>
        <p:txBody>
          <a:bodyPr/>
          <a:lstStyle/>
          <a:p>
            <a:r>
              <a:rPr lang="en-US" sz="4400" dirty="0" smtClean="0"/>
              <a:t>Assumptions made by PVC</a:t>
            </a:r>
            <a:endParaRPr lang="en-US" sz="4400" dirty="0"/>
          </a:p>
        </p:txBody>
      </p:sp>
      <p:pic>
        <p:nvPicPr>
          <p:cNvPr id="13" name="Picture 12" descr="cm.jpg"/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6" t="66750" r="11004" b="29245"/>
          <a:stretch/>
        </p:blipFill>
        <p:spPr>
          <a:xfrm>
            <a:off x="-2191385" y="3587776"/>
            <a:ext cx="6035040" cy="267101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17" name="TextBox 16"/>
          <p:cNvSpPr txBox="1"/>
          <p:nvPr/>
        </p:nvSpPr>
        <p:spPr>
          <a:xfrm>
            <a:off x="694045" y="63848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8877" y="6555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801608" y="646099"/>
            <a:ext cx="6035040" cy="6096970"/>
            <a:chOff x="4801608" y="646099"/>
            <a:chExt cx="6035040" cy="6096970"/>
          </a:xfrm>
        </p:grpSpPr>
        <p:pic>
          <p:nvPicPr>
            <p:cNvPr id="16" name="Picture 15" descr="cm.jpg"/>
            <p:cNvPicPr>
              <a:picLocks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6" t="66750" r="11004" b="29245"/>
            <a:stretch/>
          </p:blipFill>
          <p:spPr>
            <a:xfrm>
              <a:off x="4801608" y="3585768"/>
              <a:ext cx="6035040" cy="267101"/>
            </a:xfrm>
            <a:prstGeom prst="rect">
              <a:avLst/>
            </a:prstGeom>
            <a:scene3d>
              <a:camera prst="orthographicFront">
                <a:rot lat="0" lon="0" rev="5400000"/>
              </a:camera>
              <a:lightRig rig="threePt" dir="t"/>
            </a:scene3d>
          </p:spPr>
        </p:pic>
        <p:sp>
          <p:nvSpPr>
            <p:cNvPr id="19" name="TextBox 18"/>
            <p:cNvSpPr txBox="1"/>
            <p:nvPr/>
          </p:nvSpPr>
          <p:spPr>
            <a:xfrm>
              <a:off x="7622316" y="6373737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0.01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79050" y="64609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616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or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19" y="1258809"/>
            <a:ext cx="6257158" cy="5486400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9855" y="331721"/>
            <a:ext cx="7543800" cy="914400"/>
          </a:xfrm>
        </p:spPr>
        <p:txBody>
          <a:bodyPr/>
          <a:lstStyle/>
          <a:p>
            <a:r>
              <a:rPr lang="en-US" sz="4400" dirty="0" smtClean="0"/>
              <a:t>PVC on Tau Data: </a:t>
            </a:r>
            <a:r>
              <a:rPr lang="en-US" sz="3600" dirty="0" smtClean="0"/>
              <a:t>DVR &amp; SUVR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257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or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19" y="1258809"/>
            <a:ext cx="6257158" cy="5486400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9855" y="331721"/>
            <a:ext cx="7543800" cy="914400"/>
          </a:xfrm>
        </p:spPr>
        <p:txBody>
          <a:bodyPr/>
          <a:lstStyle/>
          <a:p>
            <a:r>
              <a:rPr lang="en-US" sz="4400" dirty="0" smtClean="0"/>
              <a:t>PVC on Tau Data: </a:t>
            </a:r>
            <a:r>
              <a:rPr lang="en-US" sz="3600" dirty="0" smtClean="0"/>
              <a:t>DVR &amp; SUVR </a:t>
            </a:r>
            <a:endParaRPr lang="en-US" sz="3600" dirty="0"/>
          </a:p>
        </p:txBody>
      </p:sp>
      <p:pic>
        <p:nvPicPr>
          <p:cNvPr id="2" name="Picture 1" descr="hippocamp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9" y="1258809"/>
            <a:ext cx="641831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9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or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19" y="1258809"/>
            <a:ext cx="6257158" cy="5486400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9855" y="331721"/>
            <a:ext cx="7543800" cy="914400"/>
          </a:xfrm>
        </p:spPr>
        <p:txBody>
          <a:bodyPr/>
          <a:lstStyle/>
          <a:p>
            <a:r>
              <a:rPr lang="en-US" sz="4400" dirty="0" smtClean="0"/>
              <a:t>PVC on Tau Data: </a:t>
            </a:r>
            <a:r>
              <a:rPr lang="en-US" sz="3600" dirty="0" smtClean="0"/>
              <a:t>DVR &amp; SUVR </a:t>
            </a:r>
            <a:endParaRPr lang="en-US" sz="3600" dirty="0"/>
          </a:p>
        </p:txBody>
      </p:sp>
      <p:pic>
        <p:nvPicPr>
          <p:cNvPr id="2" name="Picture 1" descr="caud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59" y="1258809"/>
            <a:ext cx="641831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9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85800" y="567586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Order of Business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184474" y="1719045"/>
            <a:ext cx="7045126" cy="4597277"/>
          </a:xfrm>
        </p:spPr>
        <p:txBody>
          <a:bodyPr>
            <a:noAutofit/>
          </a:bodyPr>
          <a:lstStyle/>
          <a:p>
            <a:r>
              <a:rPr lang="en-US" sz="4400" dirty="0" smtClean="0"/>
              <a:t> </a:t>
            </a:r>
            <a:r>
              <a:rPr lang="en-US" sz="4000" dirty="0" smtClean="0"/>
              <a:t>Explain Methods </a:t>
            </a:r>
          </a:p>
          <a:p>
            <a:r>
              <a:rPr lang="en-US" sz="4000" dirty="0" smtClean="0"/>
              <a:t>  Results: Fake Data</a:t>
            </a:r>
          </a:p>
          <a:p>
            <a:r>
              <a:rPr lang="en-US" sz="4000" dirty="0" smtClean="0"/>
              <a:t>  Results: Tau Data</a:t>
            </a:r>
          </a:p>
          <a:p>
            <a:r>
              <a:rPr lang="en-US" sz="4000" dirty="0">
                <a:solidFill>
                  <a:srgbClr val="FFFF00"/>
                </a:solidFill>
              </a:rPr>
              <a:t> </a:t>
            </a:r>
            <a:r>
              <a:rPr lang="en-US" sz="4000" dirty="0" smtClean="0">
                <a:solidFill>
                  <a:srgbClr val="FFFF00"/>
                </a:solidFill>
              </a:rPr>
              <a:t> How to run PVC scripts</a:t>
            </a:r>
          </a:p>
        </p:txBody>
      </p:sp>
    </p:spTree>
    <p:extLst>
      <p:ext uri="{BB962C8B-B14F-4D97-AF65-F5344CB8AC3E}">
        <p14:creationId xmlns:p14="http://schemas.microsoft.com/office/powerpoint/2010/main" val="30092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92487"/>
            <a:ext cx="9144000" cy="525322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Code is in </a:t>
            </a:r>
          </a:p>
          <a:p>
            <a:pPr marL="384048" lvl="1" indent="0">
              <a:buNone/>
            </a:pPr>
            <a:r>
              <a:rPr lang="en-US" sz="2000" b="1" dirty="0"/>
              <a:t>	</a:t>
            </a:r>
            <a:r>
              <a:rPr lang="en-US" sz="2000" b="1" dirty="0" smtClean="0"/>
              <a:t>~</a:t>
            </a:r>
            <a:r>
              <a:rPr lang="en-US" sz="2000" b="1" dirty="0" err="1" smtClean="0"/>
              <a:t>slbaker</a:t>
            </a:r>
            <a:r>
              <a:rPr lang="en-US" sz="2000" b="1" dirty="0" smtClean="0"/>
              <a:t>/Code/</a:t>
            </a:r>
            <a:r>
              <a:rPr lang="en-US" sz="2000" b="1" dirty="0" err="1" smtClean="0"/>
              <a:t>pvc</a:t>
            </a:r>
            <a:r>
              <a:rPr lang="en-US" sz="2000" b="1" dirty="0"/>
              <a:t>/</a:t>
            </a:r>
            <a:r>
              <a:rPr lang="en-US" sz="2000" b="1" dirty="0" smtClean="0"/>
              <a:t>Apply_Meltzer_PVC_2compartment.m</a:t>
            </a:r>
          </a:p>
          <a:p>
            <a:r>
              <a:rPr lang="en-US" sz="2400" dirty="0" smtClean="0"/>
              <a:t>This is a function, to run it you would type:</a:t>
            </a:r>
            <a:endParaRPr lang="en-US" sz="2400" b="1" dirty="0"/>
          </a:p>
          <a:p>
            <a:pPr marL="18288" indent="0">
              <a:buNone/>
            </a:pPr>
            <a:r>
              <a:rPr lang="en-US" sz="2400" b="1" dirty="0" smtClean="0"/>
              <a:t>Apply_Meltzer_PVC_2compartment(</a:t>
            </a:r>
            <a:r>
              <a:rPr lang="en-US" sz="2400" b="1" dirty="0" err="1" smtClean="0"/>
              <a:t>apet,agray,awhite,smooth</a:t>
            </a:r>
            <a:r>
              <a:rPr lang="en-US" sz="2400" b="1" dirty="0" smtClean="0"/>
              <a:t>)</a:t>
            </a:r>
          </a:p>
          <a:p>
            <a:pPr marL="18288" indent="0">
              <a:buNone/>
            </a:pPr>
            <a:r>
              <a:rPr lang="en-US" dirty="0" smtClean="0"/>
              <a:t>	</a:t>
            </a:r>
          </a:p>
          <a:p>
            <a:pPr marL="18288" indent="0">
              <a:buNone/>
            </a:pPr>
            <a:r>
              <a:rPr lang="en-US" dirty="0" smtClean="0"/>
              <a:t>Inputs: </a:t>
            </a:r>
            <a:r>
              <a:rPr lang="en-US" dirty="0" err="1" smtClean="0"/>
              <a:t>apet</a:t>
            </a:r>
            <a:r>
              <a:rPr lang="en-US" dirty="0" smtClean="0"/>
              <a:t>: path to 1 or multiple PET scans (same subject)</a:t>
            </a:r>
          </a:p>
          <a:p>
            <a:pPr marL="18288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agray</a:t>
            </a:r>
            <a:r>
              <a:rPr lang="en-US" dirty="0" smtClean="0"/>
              <a:t>: gray matter mask filename</a:t>
            </a:r>
          </a:p>
          <a:p>
            <a:pPr marL="18288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awhite</a:t>
            </a:r>
            <a:r>
              <a:rPr lang="en-US" dirty="0" smtClean="0"/>
              <a:t>: white matter mask filename</a:t>
            </a:r>
          </a:p>
          <a:p>
            <a:pPr marL="18288" indent="0">
              <a:buNone/>
            </a:pPr>
            <a:r>
              <a:rPr lang="en-US" dirty="0" smtClean="0"/>
              <a:t>	smooth: resolution of scanner, </a:t>
            </a:r>
            <a:r>
              <a:rPr lang="en-US" dirty="0" err="1" smtClean="0"/>
              <a:t>Biograph</a:t>
            </a:r>
            <a:r>
              <a:rPr lang="en-US" dirty="0" smtClean="0"/>
              <a:t> is 6.5x6.5x7.25</a:t>
            </a:r>
          </a:p>
          <a:p>
            <a:pPr marL="18288" indent="0">
              <a:buNone/>
            </a:pPr>
            <a:endParaRPr lang="en-US" dirty="0" smtClean="0"/>
          </a:p>
          <a:p>
            <a:pPr marL="18288" indent="0">
              <a:buNone/>
            </a:pPr>
            <a:r>
              <a:rPr lang="en-US" dirty="0" smtClean="0"/>
              <a:t>Output: This function creates a new image file in same directory as PET image, with pvcMeltz2_ in front of original pet filename.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1503" y="254146"/>
            <a:ext cx="7543800" cy="914400"/>
          </a:xfrm>
        </p:spPr>
        <p:txBody>
          <a:bodyPr/>
          <a:lstStyle/>
          <a:p>
            <a:r>
              <a:rPr lang="en-US" sz="4000" dirty="0" smtClean="0"/>
              <a:t>How to run 2 compartment PVC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089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92487"/>
            <a:ext cx="9144000" cy="525322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Figure out white matter values</a:t>
            </a:r>
          </a:p>
          <a:p>
            <a:pPr marL="18288" lvl="1" indent="0">
              <a:buNone/>
            </a:pPr>
            <a:r>
              <a:rPr lang="en-US" sz="2000" dirty="0"/>
              <a:t>	~</a:t>
            </a:r>
            <a:r>
              <a:rPr lang="en-US" sz="2000" dirty="0" err="1"/>
              <a:t>slbaker</a:t>
            </a:r>
            <a:r>
              <a:rPr lang="en-US" sz="2000" dirty="0"/>
              <a:t>/Code/</a:t>
            </a:r>
            <a:r>
              <a:rPr lang="en-US" sz="2000" dirty="0" err="1"/>
              <a:t>pvc</a:t>
            </a:r>
            <a:r>
              <a:rPr lang="en-US" sz="2000" dirty="0"/>
              <a:t>/</a:t>
            </a:r>
            <a:r>
              <a:rPr lang="en-US" sz="2000" dirty="0" err="1"/>
              <a:t>WhatIsMyWhite.m</a:t>
            </a:r>
            <a:r>
              <a:rPr lang="en-US" sz="2000" dirty="0"/>
              <a:t> -or-</a:t>
            </a:r>
          </a:p>
          <a:p>
            <a:pPr marL="18288" indent="0">
              <a:buNone/>
            </a:pPr>
            <a:r>
              <a:rPr lang="en-US" dirty="0"/>
              <a:t>	~</a:t>
            </a:r>
            <a:r>
              <a:rPr lang="en-US" dirty="0" err="1"/>
              <a:t>slbaker</a:t>
            </a:r>
            <a:r>
              <a:rPr lang="en-US" dirty="0"/>
              <a:t>/Code/</a:t>
            </a:r>
            <a:r>
              <a:rPr lang="en-US" dirty="0" err="1"/>
              <a:t>pvc</a:t>
            </a:r>
            <a:r>
              <a:rPr lang="en-US" dirty="0"/>
              <a:t>/</a:t>
            </a:r>
            <a:r>
              <a:rPr lang="en-US" dirty="0" err="1"/>
              <a:t>WhatIsMyWhite_aparc.m</a:t>
            </a:r>
            <a:r>
              <a:rPr lang="en-US" dirty="0"/>
              <a:t> </a:t>
            </a:r>
          </a:p>
          <a:p>
            <a:pPr lvl="1"/>
            <a:r>
              <a:rPr lang="en-US" sz="2200" dirty="0"/>
              <a:t>Input is pet image, white mask or </a:t>
            </a:r>
            <a:r>
              <a:rPr lang="en-US" sz="2200" dirty="0" err="1"/>
              <a:t>aparc+aseg</a:t>
            </a:r>
            <a:r>
              <a:rPr lang="en-US" sz="2200" dirty="0"/>
              <a:t>, and scanner resolution </a:t>
            </a:r>
          </a:p>
          <a:p>
            <a:pPr lvl="1"/>
            <a:r>
              <a:rPr lang="en-US" sz="2200" dirty="0"/>
              <a:t>Output is thresholds from 0.01 to 1, and corresponding mean, standard deviation and mask size  … you decide your threshold</a:t>
            </a:r>
          </a:p>
          <a:p>
            <a:endParaRPr lang="en-US" sz="2400" dirty="0" smtClean="0"/>
          </a:p>
          <a:p>
            <a:r>
              <a:rPr lang="en-US" sz="2400" dirty="0" smtClean="0"/>
              <a:t>Run Partial Volume 3 compartment Code:</a:t>
            </a:r>
          </a:p>
          <a:p>
            <a:pPr marL="18288" lvl="1" indent="0">
              <a:buNone/>
            </a:pPr>
            <a:r>
              <a:rPr lang="en-US" sz="2200" dirty="0" smtClean="0"/>
              <a:t>	~</a:t>
            </a:r>
            <a:r>
              <a:rPr lang="en-US" sz="2200" dirty="0" err="1"/>
              <a:t>slbaker</a:t>
            </a:r>
            <a:r>
              <a:rPr lang="en-US" sz="2200" dirty="0"/>
              <a:t>/Code/</a:t>
            </a:r>
            <a:r>
              <a:rPr lang="en-US" sz="2200" dirty="0" err="1"/>
              <a:t>pvc</a:t>
            </a:r>
            <a:r>
              <a:rPr lang="en-US" sz="2200" dirty="0"/>
              <a:t>/</a:t>
            </a:r>
            <a:r>
              <a:rPr lang="en-US" sz="2200" dirty="0" smtClean="0"/>
              <a:t>Apply_MG_PVC_3compartment.m</a:t>
            </a:r>
          </a:p>
          <a:p>
            <a:pPr marL="18288" lvl="1" indent="0">
              <a:buNone/>
            </a:pPr>
            <a:endParaRPr lang="en-US" sz="2200" dirty="0" smtClean="0"/>
          </a:p>
          <a:p>
            <a:pPr marL="18288" lvl="1" indent="0">
              <a:buNone/>
            </a:pPr>
            <a:r>
              <a:rPr lang="en-US" sz="2200" dirty="0" smtClean="0"/>
              <a:t>Ex: Apply_MG_PVC_3compartment(</a:t>
            </a:r>
            <a:r>
              <a:rPr lang="en-US" sz="2200" dirty="0" err="1" smtClean="0"/>
              <a:t>apet</a:t>
            </a:r>
            <a:r>
              <a:rPr lang="en-US" sz="2200" dirty="0" smtClean="0"/>
              <a:t>, </a:t>
            </a:r>
            <a:r>
              <a:rPr lang="en-US" sz="2200" dirty="0" err="1" smtClean="0"/>
              <a:t>agray</a:t>
            </a:r>
            <a:r>
              <a:rPr lang="en-US" sz="2200" dirty="0" smtClean="0"/>
              <a:t>, </a:t>
            </a:r>
            <a:r>
              <a:rPr lang="en-US" sz="2200" dirty="0" err="1" smtClean="0"/>
              <a:t>awhite</a:t>
            </a:r>
            <a:r>
              <a:rPr lang="en-US" sz="2200" dirty="0" smtClean="0"/>
              <a:t>, 3,[6.5 6.5 7.25])</a:t>
            </a:r>
            <a:endParaRPr lang="en-US" sz="2200" dirty="0"/>
          </a:p>
          <a:p>
            <a:endParaRPr lang="en-US" sz="2400" dirty="0" smtClean="0"/>
          </a:p>
          <a:p>
            <a:pPr lvl="1"/>
            <a:r>
              <a:rPr lang="en-US" sz="2200" dirty="0" smtClean="0"/>
              <a:t>Inputs: pet filename, gray mask filename, white mask filename, white matter estimate (single number), scanner resolution (3 numbers)</a:t>
            </a:r>
          </a:p>
          <a:p>
            <a:pPr lvl="1"/>
            <a:r>
              <a:rPr lang="en-US" sz="2200" dirty="0" smtClean="0"/>
              <a:t>Outputs: writes out image</a:t>
            </a:r>
          </a:p>
          <a:p>
            <a:pPr marL="384048" lvl="1" indent="0">
              <a:buNone/>
            </a:pPr>
            <a:endParaRPr lang="en-US" sz="2200" dirty="0" smtClean="0"/>
          </a:p>
          <a:p>
            <a:pPr lvl="1"/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1503" y="53626"/>
            <a:ext cx="7543800" cy="914400"/>
          </a:xfrm>
        </p:spPr>
        <p:txBody>
          <a:bodyPr/>
          <a:lstStyle/>
          <a:p>
            <a:r>
              <a:rPr lang="en-US" sz="4000" dirty="0" smtClean="0"/>
              <a:t>How to run </a:t>
            </a:r>
            <a:r>
              <a:rPr lang="en-US" sz="4000" dirty="0"/>
              <a:t>3</a:t>
            </a:r>
            <a:r>
              <a:rPr lang="en-US" sz="4000" dirty="0" smtClean="0"/>
              <a:t> compartment PVC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1142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92487"/>
            <a:ext cx="9144000" cy="525322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Define ROI groups from </a:t>
            </a:r>
            <a:r>
              <a:rPr lang="en-US" sz="2400" dirty="0" err="1" smtClean="0"/>
              <a:t>aparc+aseg.m</a:t>
            </a:r>
            <a:endParaRPr lang="en-US" sz="2400" dirty="0" smtClean="0"/>
          </a:p>
          <a:p>
            <a:pPr marL="18288" lvl="1" indent="0">
              <a:buNone/>
            </a:pPr>
            <a:r>
              <a:rPr lang="en-US" sz="2000" dirty="0"/>
              <a:t>	~</a:t>
            </a:r>
            <a:r>
              <a:rPr lang="en-US" sz="2000" dirty="0" err="1"/>
              <a:t>slbaker</a:t>
            </a:r>
            <a:r>
              <a:rPr lang="en-US" sz="2000" dirty="0"/>
              <a:t>/Code/</a:t>
            </a:r>
            <a:r>
              <a:rPr lang="en-US" sz="2000" dirty="0" err="1"/>
              <a:t>pvc</a:t>
            </a:r>
            <a:r>
              <a:rPr lang="en-US" sz="2000" dirty="0" smtClean="0"/>
              <a:t>/</a:t>
            </a:r>
            <a:r>
              <a:rPr lang="en-US" sz="2000" dirty="0" err="1" smtClean="0"/>
              <a:t>CreateROIgroups_for_RoussetPVC.m</a:t>
            </a:r>
            <a:r>
              <a:rPr lang="en-US" sz="2000" dirty="0" smtClean="0"/>
              <a:t> </a:t>
            </a:r>
            <a:endParaRPr lang="en-US" sz="2000" dirty="0"/>
          </a:p>
          <a:p>
            <a:pPr marL="18288" indent="0">
              <a:buNone/>
            </a:pPr>
            <a:endParaRPr lang="en-US" dirty="0" smtClean="0"/>
          </a:p>
          <a:p>
            <a:pPr lvl="1"/>
            <a:r>
              <a:rPr lang="en-US" sz="2200" dirty="0" smtClean="0"/>
              <a:t>Copy file to you directory and edit as you see fit.  </a:t>
            </a:r>
          </a:p>
          <a:p>
            <a:pPr lvl="1"/>
            <a:r>
              <a:rPr lang="en-US" sz="2200" dirty="0" smtClean="0"/>
              <a:t>Make sure an ROI is not assigned to more than one group.  Any space in image that isn’t defined as an ROI is assumed to be CSF and have a value = 0.</a:t>
            </a:r>
            <a:endParaRPr lang="en-US" sz="2200" dirty="0"/>
          </a:p>
          <a:p>
            <a:pPr lvl="1"/>
            <a:r>
              <a:rPr lang="en-US" sz="2200" dirty="0"/>
              <a:t>Output </a:t>
            </a:r>
            <a:r>
              <a:rPr lang="en-US" sz="2200" dirty="0" smtClean="0"/>
              <a:t>variable is </a:t>
            </a:r>
            <a:r>
              <a:rPr lang="en-US" sz="2200" dirty="0" err="1" smtClean="0"/>
              <a:t>roigroups</a:t>
            </a:r>
            <a:r>
              <a:rPr lang="en-US" sz="2200" dirty="0" smtClean="0"/>
              <a:t>, where the size of this variable = number of ROIs you are submitting to </a:t>
            </a:r>
            <a:r>
              <a:rPr lang="en-US" sz="2200" dirty="0" err="1" smtClean="0"/>
              <a:t>Rousset</a:t>
            </a:r>
            <a:r>
              <a:rPr lang="en-US" sz="2200" dirty="0" smtClean="0"/>
              <a:t> PCV.</a:t>
            </a:r>
            <a:endParaRPr lang="en-US" sz="2200" dirty="0"/>
          </a:p>
          <a:p>
            <a:endParaRPr lang="en-US" sz="2400" dirty="0" smtClean="0"/>
          </a:p>
          <a:p>
            <a:r>
              <a:rPr lang="en-US" sz="2400" dirty="0" smtClean="0"/>
              <a:t>Run </a:t>
            </a:r>
            <a:r>
              <a:rPr lang="en-US" sz="2400" dirty="0" err="1" smtClean="0"/>
              <a:t>Rousset</a:t>
            </a:r>
            <a:r>
              <a:rPr lang="en-US" sz="2400" dirty="0" smtClean="0"/>
              <a:t> ROI-based PVC Code:</a:t>
            </a:r>
          </a:p>
          <a:p>
            <a:pPr marL="18288" lvl="1" indent="0">
              <a:buNone/>
            </a:pPr>
            <a:r>
              <a:rPr lang="en-US" sz="2200" dirty="0" smtClean="0"/>
              <a:t>	~</a:t>
            </a:r>
            <a:r>
              <a:rPr lang="en-US" sz="2200" dirty="0" err="1"/>
              <a:t>slbaker</a:t>
            </a:r>
            <a:r>
              <a:rPr lang="en-US" sz="2200" dirty="0"/>
              <a:t>/Code/</a:t>
            </a:r>
            <a:r>
              <a:rPr lang="en-US" sz="2200" dirty="0" err="1"/>
              <a:t>pvc</a:t>
            </a:r>
            <a:r>
              <a:rPr lang="en-US" sz="2200" dirty="0"/>
              <a:t>/</a:t>
            </a:r>
            <a:r>
              <a:rPr lang="en-US" sz="2200" dirty="0" err="1" smtClean="0"/>
              <a:t>Apply_Rousset_PVC.m</a:t>
            </a:r>
            <a:endParaRPr lang="en-US" sz="2200" dirty="0" smtClean="0"/>
          </a:p>
          <a:p>
            <a:pPr marL="18288" lvl="1" indent="0">
              <a:buNone/>
            </a:pPr>
            <a:endParaRPr lang="en-US" sz="2200" dirty="0" smtClean="0"/>
          </a:p>
          <a:p>
            <a:pPr marL="18288" lvl="1" indent="0">
              <a:buNone/>
            </a:pPr>
            <a:r>
              <a:rPr lang="en-US" sz="2200" dirty="0" smtClean="0"/>
              <a:t>Ex: </a:t>
            </a:r>
            <a:r>
              <a:rPr lang="en-US" sz="2200" dirty="0" err="1" smtClean="0"/>
              <a:t>Apply_Rousset_PVC</a:t>
            </a:r>
            <a:r>
              <a:rPr lang="en-US" sz="2200" dirty="0" smtClean="0"/>
              <a:t>(</a:t>
            </a:r>
            <a:r>
              <a:rPr lang="en-US" sz="2200" dirty="0" err="1" smtClean="0"/>
              <a:t>apet</a:t>
            </a:r>
            <a:r>
              <a:rPr lang="en-US" sz="2200" dirty="0" smtClean="0"/>
              <a:t>, </a:t>
            </a:r>
            <a:r>
              <a:rPr lang="en-US" sz="2200" dirty="0" err="1" smtClean="0"/>
              <a:t>aaparc</a:t>
            </a:r>
            <a:r>
              <a:rPr lang="en-US" sz="2200" dirty="0" smtClean="0"/>
              <a:t>, </a:t>
            </a:r>
            <a:r>
              <a:rPr lang="en-US" sz="2200" dirty="0" err="1" smtClean="0"/>
              <a:t>roigroups</a:t>
            </a:r>
            <a:r>
              <a:rPr lang="en-US" sz="2200" dirty="0" smtClean="0"/>
              <a:t>, 3,[6.5 6.5 7.25])</a:t>
            </a:r>
            <a:endParaRPr lang="en-US" sz="2200" dirty="0"/>
          </a:p>
          <a:p>
            <a:endParaRPr lang="en-US" sz="2400" dirty="0" smtClean="0"/>
          </a:p>
          <a:p>
            <a:pPr lvl="1"/>
            <a:r>
              <a:rPr lang="en-US" sz="2200" dirty="0" smtClean="0"/>
              <a:t>Inputs: pet filename, </a:t>
            </a:r>
            <a:r>
              <a:rPr lang="en-US" sz="2200" dirty="0" err="1" smtClean="0"/>
              <a:t>aparc+aseg</a:t>
            </a:r>
            <a:r>
              <a:rPr lang="en-US" sz="2200" dirty="0" smtClean="0"/>
              <a:t> filename, variable </a:t>
            </a:r>
            <a:r>
              <a:rPr lang="en-US" sz="2200" dirty="0" err="1" smtClean="0"/>
              <a:t>roigroups</a:t>
            </a:r>
            <a:r>
              <a:rPr lang="en-US" sz="2200" dirty="0" smtClean="0"/>
              <a:t>, scanner resolution (3 numbers)</a:t>
            </a:r>
          </a:p>
          <a:p>
            <a:pPr lvl="1"/>
            <a:r>
              <a:rPr lang="en-US" sz="2200" dirty="0" smtClean="0"/>
              <a:t>Outputs: </a:t>
            </a:r>
            <a:r>
              <a:rPr lang="en-US" sz="2200" dirty="0" err="1" smtClean="0"/>
              <a:t>roigroups</a:t>
            </a:r>
            <a:r>
              <a:rPr lang="en-US" sz="2200" dirty="0" smtClean="0"/>
              <a:t> with original and PVC corrected values for each ROI</a:t>
            </a:r>
          </a:p>
          <a:p>
            <a:pPr marL="384048" lvl="1" indent="0">
              <a:buNone/>
            </a:pPr>
            <a:endParaRPr lang="en-US" sz="2200" dirty="0" smtClean="0"/>
          </a:p>
          <a:p>
            <a:pPr lvl="1"/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1503" y="53626"/>
            <a:ext cx="7543800" cy="914400"/>
          </a:xfrm>
        </p:spPr>
        <p:txBody>
          <a:bodyPr/>
          <a:lstStyle/>
          <a:p>
            <a:r>
              <a:rPr lang="en-US" sz="4000" dirty="0" smtClean="0"/>
              <a:t>How to </a:t>
            </a:r>
            <a:r>
              <a:rPr lang="en-US" sz="4000" dirty="0" err="1" smtClean="0"/>
              <a:t>Rousset</a:t>
            </a:r>
            <a:r>
              <a:rPr lang="en-US" sz="4000" dirty="0" smtClean="0"/>
              <a:t> ROI-based PVC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5179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4457" y="1225389"/>
            <a:ext cx="8628636" cy="5458550"/>
          </a:xfrm>
        </p:spPr>
        <p:txBody>
          <a:bodyPr>
            <a:normAutofit/>
          </a:bodyPr>
          <a:lstStyle/>
          <a:p>
            <a:r>
              <a:rPr lang="en-US" dirty="0" smtClean="0"/>
              <a:t>Code is in ~</a:t>
            </a:r>
            <a:r>
              <a:rPr lang="en-US" dirty="0" err="1" smtClean="0"/>
              <a:t>slbaker</a:t>
            </a:r>
            <a:r>
              <a:rPr lang="en-US" dirty="0" smtClean="0"/>
              <a:t>/Code/</a:t>
            </a:r>
            <a:r>
              <a:rPr lang="en-US" dirty="0" err="1" smtClean="0"/>
              <a:t>pvc</a:t>
            </a:r>
            <a:r>
              <a:rPr lang="en-US" dirty="0" smtClean="0"/>
              <a:t>/</a:t>
            </a:r>
            <a:r>
              <a:rPr lang="en-US" dirty="0" err="1" smtClean="0"/>
              <a:t>parslr.m</a:t>
            </a:r>
            <a:endParaRPr lang="en-US" dirty="0" smtClean="0"/>
          </a:p>
          <a:p>
            <a:pPr marL="18288" indent="0">
              <a:buNone/>
            </a:pPr>
            <a:r>
              <a:rPr lang="en-US" sz="1700" dirty="0" smtClean="0"/>
              <a:t>[</a:t>
            </a:r>
            <a:r>
              <a:rPr lang="en-US" sz="1700" dirty="0" err="1" smtClean="0"/>
              <a:t>roi</a:t>
            </a:r>
            <a:r>
              <a:rPr lang="en-US" sz="1700" dirty="0"/>
              <a:t> </a:t>
            </a:r>
            <a:r>
              <a:rPr lang="en-US" sz="1700" dirty="0" smtClean="0"/>
              <a:t>kl] = </a:t>
            </a:r>
            <a:r>
              <a:rPr lang="en-US" sz="1700" dirty="0" err="1" smtClean="0"/>
              <a:t>parslr</a:t>
            </a:r>
            <a:r>
              <a:rPr lang="en-US" sz="1700" dirty="0" smtClean="0"/>
              <a:t>(‘/home/</a:t>
            </a:r>
            <a:r>
              <a:rPr lang="en-US" sz="1700" dirty="0" err="1" smtClean="0"/>
              <a:t>jagust</a:t>
            </a:r>
            <a:r>
              <a:rPr lang="en-US" sz="1700" dirty="0" smtClean="0"/>
              <a:t>/</a:t>
            </a:r>
            <a:r>
              <a:rPr lang="en-US" sz="1700" dirty="0" err="1" smtClean="0"/>
              <a:t>slbaker</a:t>
            </a:r>
            <a:r>
              <a:rPr lang="en-US" sz="1700" dirty="0" smtClean="0"/>
              <a:t>/</a:t>
            </a:r>
            <a:r>
              <a:rPr lang="en-US" sz="1700" dirty="0" err="1" smtClean="0"/>
              <a:t>pet.img</a:t>
            </a:r>
            <a:r>
              <a:rPr lang="en-US" sz="1700" dirty="0" smtClean="0"/>
              <a:t>’, ‘/home/</a:t>
            </a:r>
            <a:r>
              <a:rPr lang="en-US" sz="1700" dirty="0" err="1" smtClean="0"/>
              <a:t>jagust</a:t>
            </a:r>
            <a:r>
              <a:rPr lang="en-US" sz="1700" dirty="0" smtClean="0"/>
              <a:t>/</a:t>
            </a:r>
            <a:r>
              <a:rPr lang="en-US" sz="1700" dirty="0" err="1" smtClean="0"/>
              <a:t>slbaker</a:t>
            </a:r>
            <a:r>
              <a:rPr lang="en-US" sz="1700" dirty="0" smtClean="0"/>
              <a:t>/masks.img’,100)</a:t>
            </a:r>
          </a:p>
          <a:p>
            <a:r>
              <a:rPr lang="en-US" dirty="0" smtClean="0"/>
              <a:t>INPUTS: </a:t>
            </a:r>
          </a:p>
          <a:p>
            <a:pPr lvl="1"/>
            <a:r>
              <a:rPr lang="en-US" dirty="0" smtClean="0"/>
              <a:t>Single PET image in analyze format</a:t>
            </a:r>
          </a:p>
          <a:p>
            <a:pPr lvl="1"/>
            <a:r>
              <a:rPr lang="en-US" dirty="0" smtClean="0"/>
              <a:t>Single mask image in analyze format (similar to </a:t>
            </a:r>
            <a:r>
              <a:rPr lang="en-US" dirty="0" err="1" smtClean="0"/>
              <a:t>aparc+aseg</a:t>
            </a:r>
            <a:r>
              <a:rPr lang="en-US" dirty="0" smtClean="0"/>
              <a:t>, all voxels in an ROI assigned same integer, each ROI as its own integer, any voxels with value 0 are solved </a:t>
            </a:r>
            <a:r>
              <a:rPr lang="en-US" dirty="0" err="1" smtClean="0"/>
              <a:t>voxelwise</a:t>
            </a:r>
            <a:endParaRPr lang="en-US" dirty="0" smtClean="0"/>
          </a:p>
          <a:p>
            <a:pPr lvl="1"/>
            <a:r>
              <a:rPr lang="en-US" dirty="0" smtClean="0"/>
              <a:t>Number of iterations, default is 100</a:t>
            </a:r>
          </a:p>
          <a:p>
            <a:pPr lvl="1"/>
            <a:r>
              <a:rPr lang="en-US" dirty="0" smtClean="0"/>
              <a:t>Vector frames: which frames you want to analyze</a:t>
            </a:r>
          </a:p>
          <a:p>
            <a:pPr lvl="1"/>
            <a:r>
              <a:rPr lang="en-US" dirty="0" smtClean="0"/>
              <a:t>Smoothing kernel.  I have set this to the </a:t>
            </a:r>
            <a:r>
              <a:rPr lang="en-US" dirty="0" err="1" smtClean="0"/>
              <a:t>Biograph</a:t>
            </a:r>
            <a:r>
              <a:rPr lang="en-US" dirty="0" smtClean="0"/>
              <a:t> smoothing kernel </a:t>
            </a:r>
          </a:p>
          <a:p>
            <a:r>
              <a:rPr lang="en-US" dirty="0"/>
              <a:t> </a:t>
            </a:r>
            <a:r>
              <a:rPr lang="en-US" dirty="0" smtClean="0"/>
              <a:t>OUTPUTS:</a:t>
            </a:r>
          </a:p>
          <a:p>
            <a:pPr lvl="1"/>
            <a:r>
              <a:rPr lang="en-US" dirty="0" smtClean="0"/>
              <a:t>Writes image</a:t>
            </a:r>
          </a:p>
          <a:p>
            <a:pPr lvl="1"/>
            <a:r>
              <a:rPr lang="en-US" dirty="0" err="1" smtClean="0"/>
              <a:t>roi</a:t>
            </a:r>
            <a:r>
              <a:rPr lang="en-US" dirty="0" smtClean="0"/>
              <a:t> is 3d array of concentrations at each iteration for each ROI</a:t>
            </a:r>
          </a:p>
          <a:p>
            <a:pPr lvl="1"/>
            <a:r>
              <a:rPr lang="en-US" dirty="0" smtClean="0"/>
              <a:t>kl – </a:t>
            </a:r>
            <a:r>
              <a:rPr lang="en-US" dirty="0" err="1" smtClean="0"/>
              <a:t>Kullback-Leibler</a:t>
            </a:r>
            <a:r>
              <a:rPr lang="en-US" dirty="0" smtClean="0"/>
              <a:t> divergence values (goodness of fit measure)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56540" y="228601"/>
            <a:ext cx="7543800" cy="914400"/>
          </a:xfrm>
        </p:spPr>
        <p:txBody>
          <a:bodyPr/>
          <a:lstStyle/>
          <a:p>
            <a:r>
              <a:rPr lang="en-US" sz="4400" dirty="0" smtClean="0"/>
              <a:t>How to run: PARSLR Method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2976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2504002"/>
            <a:ext cx="7543800" cy="914400"/>
          </a:xfrm>
        </p:spPr>
        <p:txBody>
          <a:bodyPr/>
          <a:lstStyle/>
          <a:p>
            <a:r>
              <a:rPr lang="en-US" dirty="0" smtClean="0"/>
              <a:t>The End.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87849" y="5625648"/>
            <a:ext cx="1000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Thanks:</a:t>
            </a:r>
          </a:p>
          <a:p>
            <a:r>
              <a:rPr lang="en-US" dirty="0" smtClean="0"/>
              <a:t>Michael</a:t>
            </a:r>
          </a:p>
          <a:p>
            <a:r>
              <a:rPr lang="en-US" dirty="0" err="1" smtClean="0"/>
              <a:t>Vyoma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7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Tdete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66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3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85800" y="567586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Order of Business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184474" y="1719045"/>
            <a:ext cx="7045126" cy="4597277"/>
          </a:xfrm>
        </p:spPr>
        <p:txBody>
          <a:bodyPr>
            <a:noAutofit/>
          </a:bodyPr>
          <a:lstStyle/>
          <a:p>
            <a:r>
              <a:rPr lang="en-US" sz="4400" dirty="0" smtClean="0"/>
              <a:t> </a:t>
            </a:r>
            <a:r>
              <a:rPr lang="en-US" sz="4000" dirty="0" smtClean="0"/>
              <a:t>Explain Methods </a:t>
            </a:r>
          </a:p>
          <a:p>
            <a:r>
              <a:rPr lang="en-US" sz="4000" dirty="0" smtClean="0"/>
              <a:t>  Results: Fake Data</a:t>
            </a:r>
          </a:p>
          <a:p>
            <a:r>
              <a:rPr lang="en-US" sz="4000" dirty="0" smtClean="0"/>
              <a:t>  Results: Tau Data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How to run PVC scripts</a:t>
            </a:r>
          </a:p>
        </p:txBody>
      </p:sp>
    </p:spTree>
    <p:extLst>
      <p:ext uri="{BB962C8B-B14F-4D97-AF65-F5344CB8AC3E}">
        <p14:creationId xmlns:p14="http://schemas.microsoft.com/office/powerpoint/2010/main" val="78339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85800" y="567586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Order of Business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184474" y="1719045"/>
            <a:ext cx="7045126" cy="4597277"/>
          </a:xfrm>
        </p:spPr>
        <p:txBody>
          <a:bodyPr>
            <a:noAutofit/>
          </a:bodyPr>
          <a:lstStyle/>
          <a:p>
            <a:r>
              <a:rPr lang="en-US" sz="4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</a:t>
            </a:r>
            <a:r>
              <a:rPr lang="en-US" sz="40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Explain Methods </a:t>
            </a:r>
          </a:p>
          <a:p>
            <a:r>
              <a:rPr lang="en-US" sz="4000" dirty="0" smtClean="0"/>
              <a:t>  Results: Fake Data</a:t>
            </a:r>
          </a:p>
          <a:p>
            <a:r>
              <a:rPr lang="en-US" sz="4000" dirty="0" smtClean="0"/>
              <a:t>  Results: Tau Data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How to run PVC scripts</a:t>
            </a:r>
          </a:p>
        </p:txBody>
      </p:sp>
    </p:spTree>
    <p:extLst>
      <p:ext uri="{BB962C8B-B14F-4D97-AF65-F5344CB8AC3E}">
        <p14:creationId xmlns:p14="http://schemas.microsoft.com/office/powerpoint/2010/main" val="30092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84474" y="1841584"/>
            <a:ext cx="7045126" cy="4597277"/>
          </a:xfrm>
        </p:spPr>
        <p:txBody>
          <a:bodyPr>
            <a:normAutofit fontScale="47500" lnSpcReduction="20000"/>
          </a:bodyPr>
          <a:lstStyle/>
          <a:p>
            <a:r>
              <a:rPr lang="en-US" sz="5800" dirty="0" smtClean="0"/>
              <a:t>2 compartment (Meltzer)</a:t>
            </a:r>
          </a:p>
          <a:p>
            <a:pPr lvl="1"/>
            <a:r>
              <a:rPr lang="en-US" sz="3800" dirty="0" err="1" smtClean="0"/>
              <a:t>Gray+white</a:t>
            </a:r>
            <a:endParaRPr lang="en-US" sz="3800" dirty="0"/>
          </a:p>
          <a:p>
            <a:pPr lvl="1"/>
            <a:r>
              <a:rPr lang="en-US" sz="3800" dirty="0" smtClean="0"/>
              <a:t>CSF</a:t>
            </a:r>
          </a:p>
          <a:p>
            <a:r>
              <a:rPr lang="en-US" sz="5800" dirty="0" smtClean="0"/>
              <a:t>3 compartment (Muller Gartner)</a:t>
            </a:r>
          </a:p>
          <a:p>
            <a:pPr lvl="1"/>
            <a:r>
              <a:rPr lang="en-US" sz="3800" dirty="0" smtClean="0"/>
              <a:t>Gray</a:t>
            </a:r>
          </a:p>
          <a:p>
            <a:pPr lvl="1"/>
            <a:r>
              <a:rPr lang="en-US" sz="3800" dirty="0" smtClean="0"/>
              <a:t>White</a:t>
            </a:r>
          </a:p>
          <a:p>
            <a:pPr lvl="1"/>
            <a:r>
              <a:rPr lang="en-US" sz="3800" dirty="0" smtClean="0"/>
              <a:t>CSF</a:t>
            </a:r>
          </a:p>
          <a:p>
            <a:r>
              <a:rPr lang="en-US" sz="5100" dirty="0" smtClean="0"/>
              <a:t>ROI-based (</a:t>
            </a:r>
            <a:r>
              <a:rPr lang="en-US" sz="5100" dirty="0" err="1" smtClean="0"/>
              <a:t>Rousset</a:t>
            </a:r>
            <a:r>
              <a:rPr lang="en-US" sz="5100" dirty="0" smtClean="0"/>
              <a:t>)</a:t>
            </a:r>
          </a:p>
          <a:p>
            <a:pPr lvl="1"/>
            <a:r>
              <a:rPr lang="en-US" sz="3600" dirty="0" smtClean="0"/>
              <a:t>Whatever ROIs you define</a:t>
            </a:r>
          </a:p>
          <a:p>
            <a:pPr lvl="1"/>
            <a:r>
              <a:rPr lang="en-US" sz="3600" dirty="0" smtClean="0"/>
              <a:t>Any space left undefined is assumed to have PET signal=0 (CSF)</a:t>
            </a:r>
          </a:p>
          <a:p>
            <a:r>
              <a:rPr lang="en-US" sz="5100" dirty="0" smtClean="0"/>
              <a:t>ROI-based + </a:t>
            </a:r>
            <a:r>
              <a:rPr lang="en-US" sz="5100" dirty="0" err="1" smtClean="0"/>
              <a:t>voxelwise</a:t>
            </a:r>
            <a:r>
              <a:rPr lang="en-US" sz="5100" dirty="0" smtClean="0"/>
              <a:t> (PARSLR)</a:t>
            </a:r>
          </a:p>
          <a:p>
            <a:pPr lvl="1"/>
            <a:r>
              <a:rPr lang="en-US" sz="3800" dirty="0" smtClean="0"/>
              <a:t>Combines </a:t>
            </a:r>
            <a:r>
              <a:rPr lang="en-US" sz="3800" dirty="0" err="1" smtClean="0"/>
              <a:t>Rousset</a:t>
            </a:r>
            <a:r>
              <a:rPr lang="en-US" sz="3800" dirty="0" smtClean="0"/>
              <a:t> for ROIs you defined with voxel-wise for regions where you did not define an ROI</a:t>
            </a:r>
          </a:p>
          <a:p>
            <a:pPr lvl="1"/>
            <a:endParaRPr lang="en-US" sz="3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567586"/>
            <a:ext cx="7543800" cy="914400"/>
          </a:xfrm>
        </p:spPr>
        <p:txBody>
          <a:bodyPr/>
          <a:lstStyle/>
          <a:p>
            <a:r>
              <a:rPr lang="en-US" dirty="0" smtClean="0"/>
              <a:t>4 PVC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5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7385" y="1448187"/>
            <a:ext cx="8166374" cy="50463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 every voxel in the brain, it figures out what percent signal came from a gray or white matter voxel.</a:t>
            </a:r>
          </a:p>
          <a:p>
            <a:r>
              <a:rPr lang="en-US" sz="2800" dirty="0" smtClean="0"/>
              <a:t>It amplifies the voxel value by dividing it by percent signal</a:t>
            </a:r>
          </a:p>
          <a:p>
            <a:pPr lvl="1"/>
            <a:r>
              <a:rPr lang="en-US" sz="2400" dirty="0" smtClean="0"/>
              <a:t>If percent </a:t>
            </a:r>
            <a:r>
              <a:rPr lang="en-US" sz="2400" dirty="0" smtClean="0"/>
              <a:t>signal from gray or white </a:t>
            </a:r>
            <a:r>
              <a:rPr lang="en-US" sz="2400" dirty="0" smtClean="0"/>
              <a:t>of voxel is high, it only amplifies it a little</a:t>
            </a:r>
          </a:p>
          <a:p>
            <a:pPr lvl="1"/>
            <a:r>
              <a:rPr lang="en-US" sz="2400" dirty="0" smtClean="0"/>
              <a:t>If percent signal </a:t>
            </a:r>
            <a:r>
              <a:rPr lang="en-US" sz="2400" dirty="0" smtClean="0"/>
              <a:t>from gray or white of </a:t>
            </a:r>
            <a:r>
              <a:rPr lang="en-US" sz="2400" dirty="0" smtClean="0"/>
              <a:t>voxel is low, it amplifies it by a lot</a:t>
            </a:r>
            <a:endParaRPr lang="en-US" sz="2400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777240" y="354972"/>
            <a:ext cx="7543800" cy="914400"/>
          </a:xfrm>
        </p:spPr>
        <p:txBody>
          <a:bodyPr/>
          <a:lstStyle/>
          <a:p>
            <a:r>
              <a:rPr lang="en-US" sz="3200" dirty="0" smtClean="0"/>
              <a:t>How does 2 compartment PVC work?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569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354972"/>
            <a:ext cx="7543800" cy="914400"/>
          </a:xfrm>
        </p:spPr>
        <p:txBody>
          <a:bodyPr/>
          <a:lstStyle/>
          <a:p>
            <a:r>
              <a:rPr lang="en-US" sz="3200" dirty="0" smtClean="0"/>
              <a:t>How does 2 compartment PVC work?</a:t>
            </a:r>
            <a:endParaRPr lang="en-US" sz="3200" dirty="0"/>
          </a:p>
        </p:txBody>
      </p:sp>
      <p:pic>
        <p:nvPicPr>
          <p:cNvPr id="4" name="Picture 3" descr="1nu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1" r="10003" b="38597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5" name="Picture 4" descr="2graymask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3370" r="10000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7" name="Picture 6" descr="3whitemask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0" r="10001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2" name="Picture 1" descr="3graywhitemask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0" r="10001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6" name="Picture 5" descr="4sgraywhitemask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0" r="10001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57477" y="1514516"/>
            <a:ext cx="152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Gray mask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57477" y="1998013"/>
            <a:ext cx="163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White mask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57477" y="2446255"/>
            <a:ext cx="16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err="1" smtClean="0"/>
              <a:t>Gray+White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57477" y="2851500"/>
            <a:ext cx="1615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 Smooth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Gray+White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57477" y="3498889"/>
            <a:ext cx="207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Mask Smoothed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Gray+White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57477" y="4256455"/>
            <a:ext cx="2177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. PET / Mask</a:t>
            </a:r>
          </a:p>
          <a:p>
            <a:r>
              <a:rPr lang="en-US" dirty="0" err="1" smtClean="0"/>
              <a:t>SmoothGray+white</a:t>
            </a:r>
            <a:endParaRPr lang="en-US" dirty="0" smtClean="0"/>
          </a:p>
          <a:p>
            <a:r>
              <a:rPr lang="en-US" dirty="0" smtClean="0"/>
              <a:t>=</a:t>
            </a:r>
            <a:r>
              <a:rPr lang="en-US" dirty="0"/>
              <a:t> </a:t>
            </a:r>
            <a:r>
              <a:rPr lang="en-US" dirty="0" smtClean="0"/>
              <a:t>PVC 2 com-</a:t>
            </a:r>
          </a:p>
          <a:p>
            <a:r>
              <a:rPr lang="en-US" dirty="0" err="1" smtClean="0"/>
              <a:t>partment</a:t>
            </a:r>
            <a:r>
              <a:rPr lang="en-US" dirty="0" smtClean="0"/>
              <a:t> solution</a:t>
            </a:r>
            <a:endParaRPr lang="en-US" dirty="0"/>
          </a:p>
        </p:txBody>
      </p:sp>
      <p:pic>
        <p:nvPicPr>
          <p:cNvPr id="14" name="Picture 13" descr="5color_sgraywhitemask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0" r="10001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20" name="Picture 19" descr="6mask_color_sgraywhitemask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0" r="10001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93150" y="1296544"/>
            <a:ext cx="6774789" cy="1920240"/>
            <a:chOff x="293150" y="1296544"/>
            <a:chExt cx="6774789" cy="1920240"/>
          </a:xfrm>
        </p:grpSpPr>
        <p:pic>
          <p:nvPicPr>
            <p:cNvPr id="21" name="Picture 20" descr="7spet11.jp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99" t="33370" r="10001" b="38599"/>
            <a:stretch/>
          </p:blipFill>
          <p:spPr>
            <a:xfrm>
              <a:off x="293150" y="1296544"/>
              <a:ext cx="6766560" cy="192024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089024" y="1299479"/>
              <a:ext cx="1978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PET, gray = white</a:t>
              </a:r>
              <a:endParaRPr 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174744" y="2328578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÷</a:t>
            </a:r>
            <a:endParaRPr lang="en-US" sz="9600" dirty="0"/>
          </a:p>
        </p:txBody>
      </p:sp>
      <p:sp>
        <p:nvSpPr>
          <p:cNvPr id="25" name="TextBox 24"/>
          <p:cNvSpPr txBox="1"/>
          <p:nvPr/>
        </p:nvSpPr>
        <p:spPr>
          <a:xfrm>
            <a:off x="3768239" y="3228658"/>
            <a:ext cx="335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Masked Smoothed </a:t>
            </a:r>
            <a:r>
              <a:rPr lang="en-US" dirty="0" err="1" smtClean="0"/>
              <a:t>Gray+white</a:t>
            </a:r>
            <a:endParaRPr lang="en-US" dirty="0"/>
          </a:p>
        </p:txBody>
      </p:sp>
      <p:pic>
        <p:nvPicPr>
          <p:cNvPr id="26" name="Picture 25" descr="8pvc2_spet11.jp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3370" r="10000" b="38599"/>
          <a:stretch/>
        </p:blipFill>
        <p:spPr>
          <a:xfrm>
            <a:off x="293150" y="4929472"/>
            <a:ext cx="6766560" cy="192024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19320" y="4755242"/>
            <a:ext cx="6872506" cy="374043"/>
            <a:chOff x="219320" y="4917690"/>
            <a:chExt cx="6872506" cy="374043"/>
          </a:xfrm>
        </p:grpSpPr>
        <p:pic>
          <p:nvPicPr>
            <p:cNvPr id="16" name="Picture 15" descr="cm.jp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6" t="66750" r="11004" b="29245"/>
            <a:stretch/>
          </p:blipFill>
          <p:spPr>
            <a:xfrm>
              <a:off x="293150" y="4976763"/>
              <a:ext cx="6766560" cy="26710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19320" y="491769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91744" y="49224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174744" y="435139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=</a:t>
            </a:r>
            <a:endParaRPr lang="en-US" sz="9600" dirty="0"/>
          </a:p>
        </p:txBody>
      </p:sp>
      <p:sp>
        <p:nvSpPr>
          <p:cNvPr id="28" name="TextBox 27"/>
          <p:cNvSpPr txBox="1"/>
          <p:nvPr/>
        </p:nvSpPr>
        <p:spPr>
          <a:xfrm>
            <a:off x="5795496" y="5118257"/>
            <a:ext cx="124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PVC2 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3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2" grpId="0"/>
      <p:bldP spid="25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9spet1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3370" r="10000" b="38599"/>
          <a:stretch/>
        </p:blipFill>
        <p:spPr>
          <a:xfrm>
            <a:off x="293150" y="1296544"/>
            <a:ext cx="6766560" cy="19202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40" y="354972"/>
            <a:ext cx="7543800" cy="914400"/>
          </a:xfrm>
        </p:spPr>
        <p:txBody>
          <a:bodyPr/>
          <a:lstStyle/>
          <a:p>
            <a:r>
              <a:rPr lang="en-US" sz="3200" dirty="0" smtClean="0"/>
              <a:t>Where does 2 compartment PVC fail ?</a:t>
            </a:r>
            <a:endParaRPr lang="en-US" sz="3200" dirty="0"/>
          </a:p>
        </p:txBody>
      </p:sp>
      <p:pic>
        <p:nvPicPr>
          <p:cNvPr id="4" name="Picture 3" descr="1nu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1" r="10003" b="38597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5" name="Picture 4" descr="2graymask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3370" r="10000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7" name="Picture 6" descr="3whitemask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0" r="10001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2" name="Picture 1" descr="3graywhitemask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0" r="10001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6" name="Picture 5" descr="4sgraywhitemask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0" r="10001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14" name="Picture 13" descr="5color_sgraywhitemask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0" r="10001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20" name="Picture 19" descr="6mask_color_sgraywhitemask.jp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0" r="10001" b="38599"/>
          <a:stretch/>
        </p:blipFill>
        <p:spPr>
          <a:xfrm>
            <a:off x="293150" y="3056522"/>
            <a:ext cx="6766560" cy="1920240"/>
          </a:xfrm>
          <a:prstGeom prst="rect">
            <a:avLst/>
          </a:prstGeom>
        </p:spPr>
      </p:pic>
      <p:pic>
        <p:nvPicPr>
          <p:cNvPr id="21" name="Picture 20" descr="7spet11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9" t="33370" r="10001" b="38599"/>
          <a:stretch/>
        </p:blipFill>
        <p:spPr>
          <a:xfrm>
            <a:off x="293150" y="1296544"/>
            <a:ext cx="6766560" cy="19202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768239" y="3228658"/>
            <a:ext cx="335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Masked Smoothed </a:t>
            </a:r>
            <a:r>
              <a:rPr lang="en-US" dirty="0" err="1" smtClean="0"/>
              <a:t>Gray+white</a:t>
            </a:r>
            <a:endParaRPr lang="en-US" dirty="0"/>
          </a:p>
        </p:txBody>
      </p:sp>
      <p:pic>
        <p:nvPicPr>
          <p:cNvPr id="26" name="Picture 25" descr="8pvc2_spet11.jp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3370" r="10000" b="38599"/>
          <a:stretch/>
        </p:blipFill>
        <p:spPr>
          <a:xfrm>
            <a:off x="293150" y="4929472"/>
            <a:ext cx="6766560" cy="19202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174744" y="435139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=</a:t>
            </a:r>
            <a:endParaRPr lang="en-US" sz="9600" dirty="0"/>
          </a:p>
        </p:txBody>
      </p:sp>
      <p:pic>
        <p:nvPicPr>
          <p:cNvPr id="28" name="Picture 27" descr="10pvc2_spet13.jp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3370" r="10000" b="38599"/>
          <a:stretch/>
        </p:blipFill>
        <p:spPr>
          <a:xfrm>
            <a:off x="293150" y="4929472"/>
            <a:ext cx="6766560" cy="1920240"/>
          </a:xfrm>
          <a:prstGeom prst="rect">
            <a:avLst/>
          </a:prstGeom>
        </p:spPr>
      </p:pic>
      <p:pic>
        <p:nvPicPr>
          <p:cNvPr id="35" name="Picture 34" descr="11graymask_pvc2_spet13.jp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3370" r="10000" b="38599"/>
          <a:stretch/>
        </p:blipFill>
        <p:spPr>
          <a:xfrm>
            <a:off x="293150" y="4929472"/>
            <a:ext cx="6766560" cy="192024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795496" y="5118257"/>
            <a:ext cx="124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PVC2 PET</a:t>
            </a:r>
            <a:endParaRPr lang="en-US" dirty="0"/>
          </a:p>
        </p:txBody>
      </p:sp>
      <p:pic>
        <p:nvPicPr>
          <p:cNvPr id="37" name="Picture 36" descr="9spet13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3370" r="10000" b="38599"/>
          <a:stretch/>
        </p:blipFill>
        <p:spPr>
          <a:xfrm>
            <a:off x="293150" y="1296544"/>
            <a:ext cx="6766560" cy="19202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167011" y="1299479"/>
            <a:ext cx="193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 gray ≠ white</a:t>
            </a:r>
            <a:endParaRPr lang="en-US" dirty="0"/>
          </a:p>
        </p:txBody>
      </p:sp>
      <p:pic>
        <p:nvPicPr>
          <p:cNvPr id="36" name="Picture 35" descr="13correctanswer_spet13.jp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3370" r="10000" b="38599"/>
          <a:stretch/>
        </p:blipFill>
        <p:spPr>
          <a:xfrm>
            <a:off x="293150" y="4929472"/>
            <a:ext cx="6766560" cy="19202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259217" y="512928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Correct Answer</a:t>
            </a:r>
            <a:endParaRPr lang="en-US" dirty="0"/>
          </a:p>
        </p:txBody>
      </p:sp>
      <p:pic>
        <p:nvPicPr>
          <p:cNvPr id="38" name="Picture 37" descr="12pvc3_spet13.jp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33370" r="10000" b="38599"/>
          <a:stretch/>
        </p:blipFill>
        <p:spPr>
          <a:xfrm>
            <a:off x="293150" y="4929472"/>
            <a:ext cx="6766560" cy="192024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19320" y="4755242"/>
            <a:ext cx="6872506" cy="374043"/>
            <a:chOff x="219320" y="4917690"/>
            <a:chExt cx="6872506" cy="374043"/>
          </a:xfrm>
        </p:grpSpPr>
        <p:pic>
          <p:nvPicPr>
            <p:cNvPr id="30" name="Picture 29" descr="cm.jpg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6" t="66750" r="11004" b="29245"/>
            <a:stretch/>
          </p:blipFill>
          <p:spPr>
            <a:xfrm>
              <a:off x="293150" y="4976763"/>
              <a:ext cx="6766560" cy="26710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19320" y="491769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91744" y="492240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9324" y="6495148"/>
            <a:ext cx="6872506" cy="395303"/>
            <a:chOff x="219320" y="4848561"/>
            <a:chExt cx="6872506" cy="395303"/>
          </a:xfrm>
        </p:grpSpPr>
        <p:pic>
          <p:nvPicPr>
            <p:cNvPr id="16" name="Picture 15" descr="cm.jpg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6" t="66750" r="11004" b="29245"/>
            <a:stretch/>
          </p:blipFill>
          <p:spPr>
            <a:xfrm>
              <a:off x="293150" y="4976763"/>
              <a:ext cx="6766560" cy="26710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19320" y="485861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91744" y="484856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782786" y="511451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PVC 3 compartment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4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15632</TotalTime>
  <Words>1733</Words>
  <Application>Microsoft Macintosh PowerPoint</Application>
  <PresentationFormat>On-screen Show (4:3)</PresentationFormat>
  <Paragraphs>368</Paragraphs>
  <Slides>39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Elemental</vt:lpstr>
      <vt:lpstr>Partial Volume Correction</vt:lpstr>
      <vt:lpstr>What is this Partial Volume Issue???</vt:lpstr>
      <vt:lpstr>Assumptions made by PVC</vt:lpstr>
      <vt:lpstr>PowerPoint Presentation</vt:lpstr>
      <vt:lpstr>PowerPoint Presentation</vt:lpstr>
      <vt:lpstr>4 PVC methods</vt:lpstr>
      <vt:lpstr>How does 2 compartment PVC work?</vt:lpstr>
      <vt:lpstr>How does 2 compartment PVC work?</vt:lpstr>
      <vt:lpstr>Where does 2 compartment PVC fail ?</vt:lpstr>
      <vt:lpstr>What we’ve learned thus far…</vt:lpstr>
      <vt:lpstr>How does 3 compartment PVC work?</vt:lpstr>
      <vt:lpstr>How does 3 compartment PVC work?</vt:lpstr>
      <vt:lpstr>Where does 3 compartment PVC fail ?</vt:lpstr>
      <vt:lpstr>3 compartment theory</vt:lpstr>
      <vt:lpstr>Modeled data: Thresholding white matter mask</vt:lpstr>
      <vt:lpstr>Rousset Method</vt:lpstr>
      <vt:lpstr>Rousset Method</vt:lpstr>
      <vt:lpstr>Rousset Method</vt:lpstr>
      <vt:lpstr>What is happening in your favorite ROI?</vt:lpstr>
      <vt:lpstr>PARSLR Method</vt:lpstr>
      <vt:lpstr>Resolution of scanner</vt:lpstr>
      <vt:lpstr>PowerPoint Presentation</vt:lpstr>
      <vt:lpstr>Methods for testing</vt:lpstr>
      <vt:lpstr>PVC 2 compartment results</vt:lpstr>
      <vt:lpstr>PVC 3 compartment results</vt:lpstr>
      <vt:lpstr>Rousset results</vt:lpstr>
      <vt:lpstr>PowerPoint Presentation</vt:lpstr>
      <vt:lpstr>PVC on Tau Data: TACs</vt:lpstr>
      <vt:lpstr>PVC on Tau Data: SUVR </vt:lpstr>
      <vt:lpstr>PVC on Tau Data: DVR &amp; SUVR </vt:lpstr>
      <vt:lpstr>PVC on Tau Data: DVR &amp; SUVR </vt:lpstr>
      <vt:lpstr>PVC on Tau Data: DVR &amp; SUVR </vt:lpstr>
      <vt:lpstr>PowerPoint Presentation</vt:lpstr>
      <vt:lpstr>How to run 2 compartment PVC</vt:lpstr>
      <vt:lpstr>How to run 3 compartment PVC</vt:lpstr>
      <vt:lpstr>How to Rousset ROI-based PVC</vt:lpstr>
      <vt:lpstr>How to run: PARSLR Method</vt:lpstr>
      <vt:lpstr>The End.</vt:lpstr>
      <vt:lpstr>PowerPoint Presentation</vt:lpstr>
    </vt:vector>
  </TitlesOfParts>
  <Company>Lawrence Berkeley National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Partial Volume Correction</dc:title>
  <dc:creator>Suzanne Baker</dc:creator>
  <cp:lastModifiedBy>Suzanne Baker</cp:lastModifiedBy>
  <cp:revision>69</cp:revision>
  <dcterms:created xsi:type="dcterms:W3CDTF">2015-02-25T19:13:15Z</dcterms:created>
  <dcterms:modified xsi:type="dcterms:W3CDTF">2015-03-13T21:31:23Z</dcterms:modified>
</cp:coreProperties>
</file>